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Lst>
  <p:sldIdLst>
    <p:sldId id="257" r:id="rId13"/>
    <p:sldId id="258" r:id="rId14"/>
    <p:sldId id="285" r:id="rId15"/>
    <p:sldId id="259" r:id="rId16"/>
    <p:sldId id="298" r:id="rId17"/>
    <p:sldId id="260" r:id="rId18"/>
    <p:sldId id="261" r:id="rId19"/>
    <p:sldId id="262" r:id="rId20"/>
    <p:sldId id="263" r:id="rId21"/>
    <p:sldId id="283" r:id="rId22"/>
    <p:sldId id="264" r:id="rId23"/>
    <p:sldId id="266" r:id="rId24"/>
    <p:sldId id="267" r:id="rId25"/>
    <p:sldId id="268" r:id="rId26"/>
    <p:sldId id="269" r:id="rId27"/>
    <p:sldId id="284" r:id="rId28"/>
    <p:sldId id="270" r:id="rId29"/>
    <p:sldId id="271" r:id="rId30"/>
    <p:sldId id="272" r:id="rId31"/>
    <p:sldId id="273" r:id="rId32"/>
    <p:sldId id="274" r:id="rId33"/>
    <p:sldId id="275" r:id="rId34"/>
    <p:sldId id="276" r:id="rId35"/>
    <p:sldId id="277" r:id="rId36"/>
    <p:sldId id="278" r:id="rId37"/>
    <p:sldId id="291" r:id="rId38"/>
    <p:sldId id="292" r:id="rId39"/>
    <p:sldId id="293" r:id="rId40"/>
    <p:sldId id="294" r:id="rId41"/>
    <p:sldId id="279" r:id="rId42"/>
    <p:sldId id="286" r:id="rId43"/>
    <p:sldId id="280" r:id="rId44"/>
    <p:sldId id="295" r:id="rId45"/>
    <p:sldId id="297" r:id="rId46"/>
    <p:sldId id="296" r:id="rId47"/>
    <p:sldId id="28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786"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69BEF322-5FC8-4CA9-A728-BCF1B78B314B}" type="datetimeFigureOut">
              <a:rPr lang="en-AU" smtClean="0"/>
              <a:t>13/01/2023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3872863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9BEF322-5FC8-4CA9-A728-BCF1B78B314B}" type="datetimeFigureOut">
              <a:rPr lang="en-AU" smtClean="0"/>
              <a:t>13/01/2023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4276257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84143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424490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551279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513131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734858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78499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786815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570704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55199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16760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9BEF322-5FC8-4CA9-A728-BCF1B78B314B}" type="datetimeFigureOut">
              <a:rPr lang="en-AU" smtClean="0"/>
              <a:t>13/01/2023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1722965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12465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027779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608660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79443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455690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7136324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004575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06972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334990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62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739816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000307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21399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075914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687037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872858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693230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872700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276917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454950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71875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063351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203146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601382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9587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40283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86379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28903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2777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7715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33776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9BEF322-5FC8-4CA9-A728-BCF1B78B314B}" type="datetimeFigureOut">
              <a:rPr lang="en-AU" smtClean="0"/>
              <a:t>13/01/2023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4052918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11268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8464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0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36209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56517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92446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60998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55148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1291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31028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62614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BEF322-5FC8-4CA9-A728-BCF1B78B314B}" type="datetimeFigureOut">
              <a:rPr lang="en-AU" smtClean="0"/>
              <a:t>13/01/2023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3458489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11347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79602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32244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82581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97243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56257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89888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75558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63105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6232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69BEF322-5FC8-4CA9-A728-BCF1B78B314B}" type="datetimeFigureOut">
              <a:rPr lang="en-AU" smtClean="0"/>
              <a:t>13/01/2023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3937149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17778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46495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01392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93496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6537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AE0A2-FD44-4404-AC75-163C627649A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 xmlns:a16="http://schemas.microsoft.com/office/drawing/2014/main" id="{2A08271B-CF95-4D28-A91C-A28329C4D3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 xmlns:a16="http://schemas.microsoft.com/office/drawing/2014/main" id="{1D0E68E8-0D20-48C1-B618-D4DBB0128974}"/>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19669A9A-5C76-4BAB-BC47-77BD2DAADCF0}"/>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70627269-EFF7-4D0E-9428-C1F334532EB1}"/>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69897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CB8A83-1249-4DA8-A690-12E605FC47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F810B81A-2054-4419-8D92-11C61AB8A5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3027382-8D05-4A93-B2E5-C1B5509FDAD7}"/>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31D6751-4F22-41DF-9661-448F729CB081}"/>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3670AF2-B6DA-424C-89ED-B1630CE52DF0}"/>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16039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19AB0-BB8F-446B-BFA2-580FBDD77BEA}"/>
              </a:ext>
            </a:extLst>
          </p:cNvPr>
          <p:cNvSpPr>
            <a:spLocks noGrp="1"/>
          </p:cNvSpPr>
          <p:nvPr>
            <p:ph type="title"/>
          </p:nvPr>
        </p:nvSpPr>
        <p:spPr>
          <a:xfrm>
            <a:off x="623888" y="1709825"/>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 xmlns:a16="http://schemas.microsoft.com/office/drawing/2014/main" id="{DF70252C-199D-4942-9329-92BA5ECBD6A2}"/>
              </a:ext>
            </a:extLst>
          </p:cNvPr>
          <p:cNvSpPr>
            <a:spLocks noGrp="1"/>
          </p:cNvSpPr>
          <p:nvPr>
            <p:ph type="body" idx="1"/>
          </p:nvPr>
        </p:nvSpPr>
        <p:spPr>
          <a:xfrm>
            <a:off x="623888" y="458955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EFD6F01-D327-4E24-977D-073F5BEE774C}"/>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7136AE9-8367-452B-8B5D-BB644E6ED4F7}"/>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82B719D-194F-4E93-93E4-6F0F670F534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40038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5F9A66-E057-4539-A855-5800DE77A35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2EB4B774-430E-45A6-9E1E-7E51D3BE8F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 xmlns:a16="http://schemas.microsoft.com/office/drawing/2014/main" id="{B63F006F-39FB-4397-91E2-86C19814823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 xmlns:a16="http://schemas.microsoft.com/office/drawing/2014/main" id="{621A301A-DB9B-451F-A2E4-FD8546CABF3E}"/>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AF2B71A-7D8F-4CD9-8928-2AD254CC8DCC}"/>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DDBC22ED-ADBF-4D32-8983-459D068D0D7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406169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9483BF-FDCB-4256-9B59-3543E84DE477}"/>
              </a:ext>
            </a:extLst>
          </p:cNvPr>
          <p:cNvSpPr>
            <a:spLocks noGrp="1"/>
          </p:cNvSpPr>
          <p:nvPr>
            <p:ph type="title"/>
          </p:nvPr>
        </p:nvSpPr>
        <p:spPr>
          <a:xfrm>
            <a:off x="629841" y="365129"/>
            <a:ext cx="7886700" cy="1325563"/>
          </a:xfrm>
        </p:spPr>
        <p:txBody>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581010D7-3CBB-4628-8F9A-DC1FF6FF6C8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D922CD7-1251-4FAB-8389-79D262FD0FA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 xmlns:a16="http://schemas.microsoft.com/office/drawing/2014/main" id="{8D6741F7-9372-409F-85F5-642F745964C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AD4B4E0-4FDF-4F51-A157-C147AB09EAFB}"/>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 xmlns:a16="http://schemas.microsoft.com/office/drawing/2014/main" id="{BEE0E7ED-3A30-4418-A87C-2D9C580C40C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a:extLst>
              <a:ext uri="{FF2B5EF4-FFF2-40B4-BE49-F238E27FC236}">
                <a16:creationId xmlns="" xmlns:a16="http://schemas.microsoft.com/office/drawing/2014/main" id="{3CAFB036-C776-405D-8BC3-7A5984050A05}"/>
              </a:ext>
            </a:extLst>
          </p:cNvPr>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a:extLst>
              <a:ext uri="{FF2B5EF4-FFF2-40B4-BE49-F238E27FC236}">
                <a16:creationId xmlns="" xmlns:a16="http://schemas.microsoft.com/office/drawing/2014/main" id="{02E65745-26B5-4438-8F9B-F4EB51D4BA17}"/>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32785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69BEF322-5FC8-4CA9-A728-BCF1B78B314B}" type="datetimeFigureOut">
              <a:rPr lang="en-AU" smtClean="0"/>
              <a:t>13/01/2023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1301317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ACFC8-1722-4BE2-83D6-5B9B1395B6D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 xmlns:a16="http://schemas.microsoft.com/office/drawing/2014/main" id="{23BE2F76-04EE-4927-AEE6-35AFAA952538}"/>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a:extLst>
              <a:ext uri="{FF2B5EF4-FFF2-40B4-BE49-F238E27FC236}">
                <a16:creationId xmlns="" xmlns:a16="http://schemas.microsoft.com/office/drawing/2014/main" id="{FD264FF0-80D7-46A5-9249-E56881DC23C4}"/>
              </a:ext>
            </a:extLst>
          </p:cNvPr>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a:extLst>
              <a:ext uri="{FF2B5EF4-FFF2-40B4-BE49-F238E27FC236}">
                <a16:creationId xmlns="" xmlns:a16="http://schemas.microsoft.com/office/drawing/2014/main" id="{67416D48-232F-4AD0-AC22-94AD1A90ECE3}"/>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85422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6274BF0-AF2B-490C-B6E3-2FB37CE7D67F}"/>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a:extLst>
              <a:ext uri="{FF2B5EF4-FFF2-40B4-BE49-F238E27FC236}">
                <a16:creationId xmlns="" xmlns:a16="http://schemas.microsoft.com/office/drawing/2014/main" id="{ED958DAA-F2DB-47C4-B5C2-463D332F00C5}"/>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 xmlns:a16="http://schemas.microsoft.com/office/drawing/2014/main" id="{6A0D751B-F557-4EC9-B6A8-7241A0280D9F}"/>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4616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32348-C0D0-4324-8932-898B640F51E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5DD8E3D1-D404-4849-B0DA-E30F880FDB1F}"/>
              </a:ext>
            </a:extLst>
          </p:cNvPr>
          <p:cNvSpPr>
            <a:spLocks noGrp="1"/>
          </p:cNvSpPr>
          <p:nvPr>
            <p:ph idx="1"/>
          </p:nvPr>
        </p:nvSpPr>
        <p:spPr>
          <a:xfrm>
            <a:off x="3887391" y="98751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 xmlns:a16="http://schemas.microsoft.com/office/drawing/2014/main" id="{BB81EC94-265B-4AFA-BEBA-8A2FCC8DA76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D4D448D-E671-45EE-8934-FEA75A8CEAF9}"/>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0845F44-351D-4536-AB4B-E82AEF682E56}"/>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634A7569-A889-413C-ABFE-47972C7D3F4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50400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441F4D-5494-4227-93CD-4B66569D3A3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 xmlns:a16="http://schemas.microsoft.com/office/drawing/2014/main" id="{481DDC05-FFA3-410E-BD9F-8624C1844D3E}"/>
              </a:ext>
            </a:extLst>
          </p:cNvPr>
          <p:cNvSpPr>
            <a:spLocks noGrp="1"/>
          </p:cNvSpPr>
          <p:nvPr>
            <p:ph type="pic" idx="1"/>
          </p:nvPr>
        </p:nvSpPr>
        <p:spPr>
          <a:xfrm>
            <a:off x="3887391" y="98751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 xmlns:a16="http://schemas.microsoft.com/office/drawing/2014/main" id="{B5842F63-DD25-4669-896A-49787B72E66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D8E23D1-FDF2-47DC-95E3-EC9EE2DB6B1B}"/>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E7C51D43-9A10-43B1-97C7-5755CDE86F91}"/>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43C6F5B7-35B4-46FE-B1C6-074B850A69D5}"/>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75214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ABF8BF-0551-4A83-B516-0A136CEC82E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2692FFC5-3AB0-483B-ABEB-C959ABCB68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E3671EF-5E01-4222-9366-4B7A9EECF880}"/>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D012DFA3-434F-44D1-8B08-1AA0C291EB83}"/>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30301CF0-AB84-441B-8841-1FCEE287E80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96632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191EF5F-9434-4818-82C2-1A4A78833348}"/>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059FEC38-E212-4FDF-BD7E-2D455BA5E51A}"/>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B3079CC-0E52-4411-B47C-110F27151C8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F8FD233E-4701-4BE6-9E20-DB2ED240F8DF}"/>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BC0FA929-C07F-48A8-8C4B-03DFD8C8841E}"/>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12494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BAE0A2-FD44-4404-AC75-163C627649A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xmlns="" id="{2A08271B-CF95-4D28-A91C-A28329C4D3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xmlns="" id="{1D0E68E8-0D20-48C1-B618-D4DBB0128974}"/>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a16="http://schemas.microsoft.com/office/drawing/2014/main" xmlns="" id="{19669A9A-5C76-4BAB-BC47-77BD2DAADCF0}"/>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a16="http://schemas.microsoft.com/office/drawing/2014/main" xmlns="" id="{70627269-EFF7-4D0E-9428-C1F334532EB1}"/>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904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CB8A83-1249-4DA8-A690-12E605FC47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F810B81A-2054-4419-8D92-11C61AB8A5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A3027382-8D05-4A93-B2E5-C1B5509FDAD7}"/>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a16="http://schemas.microsoft.com/office/drawing/2014/main" xmlns="" id="{B31D6751-4F22-41DF-9661-448F729CB081}"/>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a16="http://schemas.microsoft.com/office/drawing/2014/main" xmlns="" id="{23670AF2-B6DA-424C-89ED-B1630CE52DF0}"/>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09284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19AB0-BB8F-446B-BFA2-580FBDD77BEA}"/>
              </a:ext>
            </a:extLst>
          </p:cNvPr>
          <p:cNvSpPr>
            <a:spLocks noGrp="1"/>
          </p:cNvSpPr>
          <p:nvPr>
            <p:ph type="title"/>
          </p:nvPr>
        </p:nvSpPr>
        <p:spPr>
          <a:xfrm>
            <a:off x="623888" y="1709835"/>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xmlns="" id="{DF70252C-199D-4942-9329-92BA5ECBD6A2}"/>
              </a:ext>
            </a:extLst>
          </p:cNvPr>
          <p:cNvSpPr>
            <a:spLocks noGrp="1"/>
          </p:cNvSpPr>
          <p:nvPr>
            <p:ph type="body" idx="1"/>
          </p:nvPr>
        </p:nvSpPr>
        <p:spPr>
          <a:xfrm>
            <a:off x="623888" y="458956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EFD6F01-D327-4E24-977D-073F5BEE774C}"/>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a16="http://schemas.microsoft.com/office/drawing/2014/main" xmlns="" id="{B7136AE9-8367-452B-8B5D-BB644E6ED4F7}"/>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a16="http://schemas.microsoft.com/office/drawing/2014/main" xmlns="" id="{282B719D-194F-4E93-93E4-6F0F670F534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03344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F9A66-E057-4539-A855-5800DE77A35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2EB4B774-430E-45A6-9E1E-7E51D3BE8F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xmlns="" id="{B63F006F-39FB-4397-91E2-86C19814823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xmlns="" id="{621A301A-DB9B-451F-A2E4-FD8546CABF3E}"/>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a16="http://schemas.microsoft.com/office/drawing/2014/main" xmlns="" id="{DAF2B71A-7D8F-4CD9-8928-2AD254CC8DCC}"/>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a16="http://schemas.microsoft.com/office/drawing/2014/main" xmlns="" id="{DDBC22ED-ADBF-4D32-8983-459D068D0D7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9512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9BEF322-5FC8-4CA9-A728-BCF1B78B314B}" type="datetimeFigureOut">
              <a:rPr lang="en-AU" smtClean="0"/>
              <a:t>13/01/2023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3851843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483BF-FDCB-4256-9B59-3543E84DE477}"/>
              </a:ext>
            </a:extLst>
          </p:cNvPr>
          <p:cNvSpPr>
            <a:spLocks noGrp="1"/>
          </p:cNvSpPr>
          <p:nvPr>
            <p:ph type="title"/>
          </p:nvPr>
        </p:nvSpPr>
        <p:spPr>
          <a:xfrm>
            <a:off x="629841" y="365129"/>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581010D7-3CBB-4628-8F9A-DC1FF6FF6C8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D922CD7-1251-4FAB-8389-79D262FD0FA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xmlns="" id="{8D6741F7-9372-409F-85F5-642F745964C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AD4B4E0-4FDF-4F51-A157-C147AB09EAFB}"/>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xmlns="" id="{BEE0E7ED-3A30-4418-A87C-2D9C580C40C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a:extLst>
              <a:ext uri="{FF2B5EF4-FFF2-40B4-BE49-F238E27FC236}">
                <a16:creationId xmlns:a16="http://schemas.microsoft.com/office/drawing/2014/main" xmlns="" id="{3CAFB036-C776-405D-8BC3-7A5984050A05}"/>
              </a:ext>
            </a:extLst>
          </p:cNvPr>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a:extLst>
              <a:ext uri="{FF2B5EF4-FFF2-40B4-BE49-F238E27FC236}">
                <a16:creationId xmlns:a16="http://schemas.microsoft.com/office/drawing/2014/main" xmlns="" id="{02E65745-26B5-4438-8F9B-F4EB51D4BA17}"/>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38477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ACFC8-1722-4BE2-83D6-5B9B1395B6D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xmlns="" id="{23BE2F76-04EE-4927-AEE6-35AFAA952538}"/>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a:extLst>
              <a:ext uri="{FF2B5EF4-FFF2-40B4-BE49-F238E27FC236}">
                <a16:creationId xmlns:a16="http://schemas.microsoft.com/office/drawing/2014/main" xmlns="" id="{FD264FF0-80D7-46A5-9249-E56881DC23C4}"/>
              </a:ext>
            </a:extLst>
          </p:cNvPr>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a:extLst>
              <a:ext uri="{FF2B5EF4-FFF2-40B4-BE49-F238E27FC236}">
                <a16:creationId xmlns:a16="http://schemas.microsoft.com/office/drawing/2014/main" xmlns="" id="{67416D48-232F-4AD0-AC22-94AD1A90ECE3}"/>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886222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274BF0-AF2B-490C-B6E3-2FB37CE7D67F}"/>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xmlns="" id="{ED958DAA-F2DB-47C4-B5C2-463D332F00C5}"/>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xmlns="" id="{6A0D751B-F557-4EC9-B6A8-7241A0280D9F}"/>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64840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32348-C0D0-4324-8932-898B640F51E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5DD8E3D1-D404-4849-B0DA-E30F880FDB1F}"/>
              </a:ext>
            </a:extLst>
          </p:cNvPr>
          <p:cNvSpPr>
            <a:spLocks noGrp="1"/>
          </p:cNvSpPr>
          <p:nvPr>
            <p:ph idx="1"/>
          </p:nvPr>
        </p:nvSpPr>
        <p:spPr>
          <a:xfrm>
            <a:off x="3887391" y="98752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xmlns="" id="{BB81EC94-265B-4AFA-BEBA-8A2FCC8DA76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D4D448D-E671-45EE-8934-FEA75A8CEAF9}"/>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a16="http://schemas.microsoft.com/office/drawing/2014/main" xmlns="" id="{D0845F44-351D-4536-AB4B-E82AEF682E56}"/>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a16="http://schemas.microsoft.com/office/drawing/2014/main" xmlns="" id="{634A7569-A889-413C-ABFE-47972C7D3F4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5993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441F4D-5494-4227-93CD-4B66569D3A3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xmlns="" id="{481DDC05-FFA3-410E-BD9F-8624C1844D3E}"/>
              </a:ext>
            </a:extLst>
          </p:cNvPr>
          <p:cNvSpPr>
            <a:spLocks noGrp="1"/>
          </p:cNvSpPr>
          <p:nvPr>
            <p:ph type="pic" idx="1"/>
          </p:nvPr>
        </p:nvSpPr>
        <p:spPr>
          <a:xfrm>
            <a:off x="3887391" y="98752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xmlns="" id="{B5842F63-DD25-4669-896A-49787B72E66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D8E23D1-FDF2-47DC-95E3-EC9EE2DB6B1B}"/>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a16="http://schemas.microsoft.com/office/drawing/2014/main" xmlns="" id="{E7C51D43-9A10-43B1-97C7-5755CDE86F91}"/>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a16="http://schemas.microsoft.com/office/drawing/2014/main" xmlns="" id="{43C6F5B7-35B4-46FE-B1C6-074B850A69D5}"/>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30058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BF8BF-0551-4A83-B516-0A136CEC82E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2692FFC5-3AB0-483B-ABEB-C959ABCB68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3E3671EF-5E01-4222-9366-4B7A9EECF880}"/>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a16="http://schemas.microsoft.com/office/drawing/2014/main" xmlns="" id="{D012DFA3-434F-44D1-8B08-1AA0C291EB83}"/>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a16="http://schemas.microsoft.com/office/drawing/2014/main" xmlns="" id="{30301CF0-AB84-441B-8841-1FCEE287E80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65038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91EF5F-9434-4818-82C2-1A4A78833348}"/>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059FEC38-E212-4FDF-BD7E-2D455BA5E51A}"/>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3B3079CC-0E52-4411-B47C-110F27151C8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a16="http://schemas.microsoft.com/office/drawing/2014/main" xmlns="" id="{F8FD233E-4701-4BE6-9E20-DB2ED240F8DF}"/>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a16="http://schemas.microsoft.com/office/drawing/2014/main" xmlns="" id="{BC0FA929-C07F-48A8-8C4B-03DFD8C8841E}"/>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73931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AE0A2-FD44-4404-AC75-163C627649A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 xmlns:a16="http://schemas.microsoft.com/office/drawing/2014/main" id="{2A08271B-CF95-4D28-A91C-A28329C4D3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 xmlns:a16="http://schemas.microsoft.com/office/drawing/2014/main" id="{1D0E68E8-0D20-48C1-B618-D4DBB0128974}"/>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19669A9A-5C76-4BAB-BC47-77BD2DAADCF0}"/>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70627269-EFF7-4D0E-9428-C1F334532EB1}"/>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974154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CB8A83-1249-4DA8-A690-12E605FC47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F810B81A-2054-4419-8D92-11C61AB8A5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3027382-8D05-4A93-B2E5-C1B5509FDAD7}"/>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31D6751-4F22-41DF-9661-448F729CB081}"/>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3670AF2-B6DA-424C-89ED-B1630CE52DF0}"/>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141856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19AB0-BB8F-446B-BFA2-580FBDD77BEA}"/>
              </a:ext>
            </a:extLst>
          </p:cNvPr>
          <p:cNvSpPr>
            <a:spLocks noGrp="1"/>
          </p:cNvSpPr>
          <p:nvPr>
            <p:ph type="title"/>
          </p:nvPr>
        </p:nvSpPr>
        <p:spPr>
          <a:xfrm>
            <a:off x="623888" y="1709817"/>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 xmlns:a16="http://schemas.microsoft.com/office/drawing/2014/main" id="{DF70252C-199D-4942-9329-92BA5ECBD6A2}"/>
              </a:ext>
            </a:extLst>
          </p:cNvPr>
          <p:cNvSpPr>
            <a:spLocks noGrp="1"/>
          </p:cNvSpPr>
          <p:nvPr>
            <p:ph type="body" idx="1"/>
          </p:nvPr>
        </p:nvSpPr>
        <p:spPr>
          <a:xfrm>
            <a:off x="623888" y="458954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EFD6F01-D327-4E24-977D-073F5BEE774C}"/>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7136AE9-8367-452B-8B5D-BB644E6ED4F7}"/>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82B719D-194F-4E93-93E4-6F0F670F534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095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EF322-5FC8-4CA9-A728-BCF1B78B314B}" type="datetimeFigureOut">
              <a:rPr lang="en-AU" smtClean="0"/>
              <a:t>13/01/2023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3029536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5F9A66-E057-4539-A855-5800DE77A35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2EB4B774-430E-45A6-9E1E-7E51D3BE8F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 xmlns:a16="http://schemas.microsoft.com/office/drawing/2014/main" id="{B63F006F-39FB-4397-91E2-86C19814823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 xmlns:a16="http://schemas.microsoft.com/office/drawing/2014/main" id="{621A301A-DB9B-451F-A2E4-FD8546CABF3E}"/>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AF2B71A-7D8F-4CD9-8928-2AD254CC8DCC}"/>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DDBC22ED-ADBF-4D32-8983-459D068D0D7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89669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9483BF-FDCB-4256-9B59-3543E84DE477}"/>
              </a:ext>
            </a:extLst>
          </p:cNvPr>
          <p:cNvSpPr>
            <a:spLocks noGrp="1"/>
          </p:cNvSpPr>
          <p:nvPr>
            <p:ph type="title"/>
          </p:nvPr>
        </p:nvSpPr>
        <p:spPr>
          <a:xfrm>
            <a:off x="629841" y="365129"/>
            <a:ext cx="7886700" cy="1325563"/>
          </a:xfrm>
        </p:spPr>
        <p:txBody>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581010D7-3CBB-4628-8F9A-DC1FF6FF6C8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D922CD7-1251-4FAB-8389-79D262FD0FA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 xmlns:a16="http://schemas.microsoft.com/office/drawing/2014/main" id="{8D6741F7-9372-409F-85F5-642F745964C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AD4B4E0-4FDF-4F51-A157-C147AB09EAFB}"/>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 xmlns:a16="http://schemas.microsoft.com/office/drawing/2014/main" id="{BEE0E7ED-3A30-4418-A87C-2D9C580C40C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a:extLst>
              <a:ext uri="{FF2B5EF4-FFF2-40B4-BE49-F238E27FC236}">
                <a16:creationId xmlns="" xmlns:a16="http://schemas.microsoft.com/office/drawing/2014/main" id="{3CAFB036-C776-405D-8BC3-7A5984050A05}"/>
              </a:ext>
            </a:extLst>
          </p:cNvPr>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a:extLst>
              <a:ext uri="{FF2B5EF4-FFF2-40B4-BE49-F238E27FC236}">
                <a16:creationId xmlns="" xmlns:a16="http://schemas.microsoft.com/office/drawing/2014/main" id="{02E65745-26B5-4438-8F9B-F4EB51D4BA17}"/>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410720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ACFC8-1722-4BE2-83D6-5B9B1395B6D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 xmlns:a16="http://schemas.microsoft.com/office/drawing/2014/main" id="{23BE2F76-04EE-4927-AEE6-35AFAA952538}"/>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a:extLst>
              <a:ext uri="{FF2B5EF4-FFF2-40B4-BE49-F238E27FC236}">
                <a16:creationId xmlns="" xmlns:a16="http://schemas.microsoft.com/office/drawing/2014/main" id="{FD264FF0-80D7-46A5-9249-E56881DC23C4}"/>
              </a:ext>
            </a:extLst>
          </p:cNvPr>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a:extLst>
              <a:ext uri="{FF2B5EF4-FFF2-40B4-BE49-F238E27FC236}">
                <a16:creationId xmlns="" xmlns:a16="http://schemas.microsoft.com/office/drawing/2014/main" id="{67416D48-232F-4AD0-AC22-94AD1A90ECE3}"/>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05150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6274BF0-AF2B-490C-B6E3-2FB37CE7D67F}"/>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a:extLst>
              <a:ext uri="{FF2B5EF4-FFF2-40B4-BE49-F238E27FC236}">
                <a16:creationId xmlns="" xmlns:a16="http://schemas.microsoft.com/office/drawing/2014/main" id="{ED958DAA-F2DB-47C4-B5C2-463D332F00C5}"/>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 xmlns:a16="http://schemas.microsoft.com/office/drawing/2014/main" id="{6A0D751B-F557-4EC9-B6A8-7241A0280D9F}"/>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7262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32348-C0D0-4324-8932-898B640F51E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5DD8E3D1-D404-4849-B0DA-E30F880FDB1F}"/>
              </a:ext>
            </a:extLst>
          </p:cNvPr>
          <p:cNvSpPr>
            <a:spLocks noGrp="1"/>
          </p:cNvSpPr>
          <p:nvPr>
            <p:ph idx="1"/>
          </p:nvPr>
        </p:nvSpPr>
        <p:spPr>
          <a:xfrm>
            <a:off x="3887391" y="98750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 xmlns:a16="http://schemas.microsoft.com/office/drawing/2014/main" id="{BB81EC94-265B-4AFA-BEBA-8A2FCC8DA76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D4D448D-E671-45EE-8934-FEA75A8CEAF9}"/>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0845F44-351D-4536-AB4B-E82AEF682E56}"/>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634A7569-A889-413C-ABFE-47972C7D3F4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564938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441F4D-5494-4227-93CD-4B66569D3A3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 xmlns:a16="http://schemas.microsoft.com/office/drawing/2014/main" id="{481DDC05-FFA3-410E-BD9F-8624C1844D3E}"/>
              </a:ext>
            </a:extLst>
          </p:cNvPr>
          <p:cNvSpPr>
            <a:spLocks noGrp="1"/>
          </p:cNvSpPr>
          <p:nvPr>
            <p:ph type="pic" idx="1"/>
          </p:nvPr>
        </p:nvSpPr>
        <p:spPr>
          <a:xfrm>
            <a:off x="3887391" y="98750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 xmlns:a16="http://schemas.microsoft.com/office/drawing/2014/main" id="{B5842F63-DD25-4669-896A-49787B72E66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D8E23D1-FDF2-47DC-95E3-EC9EE2DB6B1B}"/>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E7C51D43-9A10-43B1-97C7-5755CDE86F91}"/>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43C6F5B7-35B4-46FE-B1C6-074B850A69D5}"/>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901153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ABF8BF-0551-4A83-B516-0A136CEC82E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2692FFC5-3AB0-483B-ABEB-C959ABCB68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E3671EF-5E01-4222-9366-4B7A9EECF880}"/>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D012DFA3-434F-44D1-8B08-1AA0C291EB83}"/>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30301CF0-AB84-441B-8841-1FCEE287E80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71375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191EF5F-9434-4818-82C2-1A4A78833348}"/>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059FEC38-E212-4FDF-BD7E-2D455BA5E51A}"/>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B3079CC-0E52-4411-B47C-110F27151C8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F8FD233E-4701-4BE6-9E20-DB2ED240F8DF}"/>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BC0FA929-C07F-48A8-8C4B-03DFD8C8841E}"/>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292167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AE0A2-FD44-4404-AC75-163C627649A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 xmlns:a16="http://schemas.microsoft.com/office/drawing/2014/main" id="{2A08271B-CF95-4D28-A91C-A28329C4D3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 xmlns:a16="http://schemas.microsoft.com/office/drawing/2014/main" id="{1D0E68E8-0D20-48C1-B618-D4DBB0128974}"/>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19669A9A-5C76-4BAB-BC47-77BD2DAADCF0}"/>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70627269-EFF7-4D0E-9428-C1F334532EB1}"/>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33517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CB8A83-1249-4DA8-A690-12E605FC47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F810B81A-2054-4419-8D92-11C61AB8A5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3027382-8D05-4A93-B2E5-C1B5509FDAD7}"/>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31D6751-4F22-41DF-9661-448F729CB081}"/>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3670AF2-B6DA-424C-89ED-B1630CE52DF0}"/>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707319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BEF322-5FC8-4CA9-A728-BCF1B78B314B}" type="datetimeFigureOut">
              <a:rPr lang="en-AU" smtClean="0"/>
              <a:t>13/01/2023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6694684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19AB0-BB8F-446B-BFA2-580FBDD77BEA}"/>
              </a:ext>
            </a:extLst>
          </p:cNvPr>
          <p:cNvSpPr>
            <a:spLocks noGrp="1"/>
          </p:cNvSpPr>
          <p:nvPr>
            <p:ph type="title"/>
          </p:nvPr>
        </p:nvSpPr>
        <p:spPr>
          <a:xfrm>
            <a:off x="623888" y="1709825"/>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 xmlns:a16="http://schemas.microsoft.com/office/drawing/2014/main" id="{DF70252C-199D-4942-9329-92BA5ECBD6A2}"/>
              </a:ext>
            </a:extLst>
          </p:cNvPr>
          <p:cNvSpPr>
            <a:spLocks noGrp="1"/>
          </p:cNvSpPr>
          <p:nvPr>
            <p:ph type="body" idx="1"/>
          </p:nvPr>
        </p:nvSpPr>
        <p:spPr>
          <a:xfrm>
            <a:off x="623888" y="458955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EFD6F01-D327-4E24-977D-073F5BEE774C}"/>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7136AE9-8367-452B-8B5D-BB644E6ED4F7}"/>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82B719D-194F-4E93-93E4-6F0F670F534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050426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5F9A66-E057-4539-A855-5800DE77A35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2EB4B774-430E-45A6-9E1E-7E51D3BE8F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 xmlns:a16="http://schemas.microsoft.com/office/drawing/2014/main" id="{B63F006F-39FB-4397-91E2-86C19814823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 xmlns:a16="http://schemas.microsoft.com/office/drawing/2014/main" id="{621A301A-DB9B-451F-A2E4-FD8546CABF3E}"/>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AF2B71A-7D8F-4CD9-8928-2AD254CC8DCC}"/>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DDBC22ED-ADBF-4D32-8983-459D068D0D7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094100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9483BF-FDCB-4256-9B59-3543E84DE477}"/>
              </a:ext>
            </a:extLst>
          </p:cNvPr>
          <p:cNvSpPr>
            <a:spLocks noGrp="1"/>
          </p:cNvSpPr>
          <p:nvPr>
            <p:ph type="title"/>
          </p:nvPr>
        </p:nvSpPr>
        <p:spPr>
          <a:xfrm>
            <a:off x="629841" y="365129"/>
            <a:ext cx="7886700" cy="1325563"/>
          </a:xfrm>
        </p:spPr>
        <p:txBody>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581010D7-3CBB-4628-8F9A-DC1FF6FF6C8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D922CD7-1251-4FAB-8389-79D262FD0FA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 xmlns:a16="http://schemas.microsoft.com/office/drawing/2014/main" id="{8D6741F7-9372-409F-85F5-642F745964C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AD4B4E0-4FDF-4F51-A157-C147AB09EAFB}"/>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 xmlns:a16="http://schemas.microsoft.com/office/drawing/2014/main" id="{BEE0E7ED-3A30-4418-A87C-2D9C580C40C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a:extLst>
              <a:ext uri="{FF2B5EF4-FFF2-40B4-BE49-F238E27FC236}">
                <a16:creationId xmlns="" xmlns:a16="http://schemas.microsoft.com/office/drawing/2014/main" id="{3CAFB036-C776-405D-8BC3-7A5984050A05}"/>
              </a:ext>
            </a:extLst>
          </p:cNvPr>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a:extLst>
              <a:ext uri="{FF2B5EF4-FFF2-40B4-BE49-F238E27FC236}">
                <a16:creationId xmlns="" xmlns:a16="http://schemas.microsoft.com/office/drawing/2014/main" id="{02E65745-26B5-4438-8F9B-F4EB51D4BA17}"/>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714933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ACFC8-1722-4BE2-83D6-5B9B1395B6D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 xmlns:a16="http://schemas.microsoft.com/office/drawing/2014/main" id="{23BE2F76-04EE-4927-AEE6-35AFAA952538}"/>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a:extLst>
              <a:ext uri="{FF2B5EF4-FFF2-40B4-BE49-F238E27FC236}">
                <a16:creationId xmlns="" xmlns:a16="http://schemas.microsoft.com/office/drawing/2014/main" id="{FD264FF0-80D7-46A5-9249-E56881DC23C4}"/>
              </a:ext>
            </a:extLst>
          </p:cNvPr>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a:extLst>
              <a:ext uri="{FF2B5EF4-FFF2-40B4-BE49-F238E27FC236}">
                <a16:creationId xmlns="" xmlns:a16="http://schemas.microsoft.com/office/drawing/2014/main" id="{67416D48-232F-4AD0-AC22-94AD1A90ECE3}"/>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80019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6274BF0-AF2B-490C-B6E3-2FB37CE7D67F}"/>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a:extLst>
              <a:ext uri="{FF2B5EF4-FFF2-40B4-BE49-F238E27FC236}">
                <a16:creationId xmlns="" xmlns:a16="http://schemas.microsoft.com/office/drawing/2014/main" id="{ED958DAA-F2DB-47C4-B5C2-463D332F00C5}"/>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 xmlns:a16="http://schemas.microsoft.com/office/drawing/2014/main" id="{6A0D751B-F557-4EC9-B6A8-7241A0280D9F}"/>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653851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32348-C0D0-4324-8932-898B640F51E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5DD8E3D1-D404-4849-B0DA-E30F880FDB1F}"/>
              </a:ext>
            </a:extLst>
          </p:cNvPr>
          <p:cNvSpPr>
            <a:spLocks noGrp="1"/>
          </p:cNvSpPr>
          <p:nvPr>
            <p:ph idx="1"/>
          </p:nvPr>
        </p:nvSpPr>
        <p:spPr>
          <a:xfrm>
            <a:off x="3887391" y="98751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 xmlns:a16="http://schemas.microsoft.com/office/drawing/2014/main" id="{BB81EC94-265B-4AFA-BEBA-8A2FCC8DA76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D4D448D-E671-45EE-8934-FEA75A8CEAF9}"/>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0845F44-351D-4536-AB4B-E82AEF682E56}"/>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634A7569-A889-413C-ABFE-47972C7D3F4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3045979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441F4D-5494-4227-93CD-4B66569D3A3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 xmlns:a16="http://schemas.microsoft.com/office/drawing/2014/main" id="{481DDC05-FFA3-410E-BD9F-8624C1844D3E}"/>
              </a:ext>
            </a:extLst>
          </p:cNvPr>
          <p:cNvSpPr>
            <a:spLocks noGrp="1"/>
          </p:cNvSpPr>
          <p:nvPr>
            <p:ph type="pic" idx="1"/>
          </p:nvPr>
        </p:nvSpPr>
        <p:spPr>
          <a:xfrm>
            <a:off x="3887391" y="98751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 xmlns:a16="http://schemas.microsoft.com/office/drawing/2014/main" id="{B5842F63-DD25-4669-896A-49787B72E66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D8E23D1-FDF2-47DC-95E3-EC9EE2DB6B1B}"/>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E7C51D43-9A10-43B1-97C7-5755CDE86F91}"/>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43C6F5B7-35B4-46FE-B1C6-074B850A69D5}"/>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878203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ABF8BF-0551-4A83-B516-0A136CEC82E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2692FFC5-3AB0-483B-ABEB-C959ABCB68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E3671EF-5E01-4222-9366-4B7A9EECF880}"/>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D012DFA3-434F-44D1-8B08-1AA0C291EB83}"/>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30301CF0-AB84-441B-8841-1FCEE287E80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34250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191EF5F-9434-4818-82C2-1A4A78833348}"/>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059FEC38-E212-4FDF-BD7E-2D455BA5E51A}"/>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B3079CC-0E52-4411-B47C-110F27151C8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F8FD233E-4701-4BE6-9E20-DB2ED240F8DF}"/>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BC0FA929-C07F-48A8-8C4B-03DFD8C8841E}"/>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81416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AE0A2-FD44-4404-AC75-163C627649A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 xmlns:a16="http://schemas.microsoft.com/office/drawing/2014/main" id="{2A08271B-CF95-4D28-A91C-A28329C4D3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 xmlns:a16="http://schemas.microsoft.com/office/drawing/2014/main" id="{1D0E68E8-0D20-48C1-B618-D4DBB0128974}"/>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19669A9A-5C76-4BAB-BC47-77BD2DAADCF0}"/>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70627269-EFF7-4D0E-9428-C1F334532EB1}"/>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4493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BEF322-5FC8-4CA9-A728-BCF1B78B314B}" type="datetimeFigureOut">
              <a:rPr lang="en-AU" smtClean="0"/>
              <a:t>13/01/2023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F980134-FBC7-4F3B-B0D7-F9A445EDB673}" type="slidenum">
              <a:rPr lang="en-AU" smtClean="0"/>
              <a:t>‹#›</a:t>
            </a:fld>
            <a:endParaRPr lang="en-AU"/>
          </a:p>
        </p:txBody>
      </p:sp>
    </p:spTree>
    <p:extLst>
      <p:ext uri="{BB962C8B-B14F-4D97-AF65-F5344CB8AC3E}">
        <p14:creationId xmlns:p14="http://schemas.microsoft.com/office/powerpoint/2010/main" val="36474211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CB8A83-1249-4DA8-A690-12E605FC47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F810B81A-2054-4419-8D92-11C61AB8A5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3027382-8D05-4A93-B2E5-C1B5509FDAD7}"/>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31D6751-4F22-41DF-9661-448F729CB081}"/>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3670AF2-B6DA-424C-89ED-B1630CE52DF0}"/>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3431860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19AB0-BB8F-446B-BFA2-580FBDD77BEA}"/>
              </a:ext>
            </a:extLst>
          </p:cNvPr>
          <p:cNvSpPr>
            <a:spLocks noGrp="1"/>
          </p:cNvSpPr>
          <p:nvPr>
            <p:ph type="title"/>
          </p:nvPr>
        </p:nvSpPr>
        <p:spPr>
          <a:xfrm>
            <a:off x="623888" y="1709807"/>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 xmlns:a16="http://schemas.microsoft.com/office/drawing/2014/main" id="{DF70252C-199D-4942-9329-92BA5ECBD6A2}"/>
              </a:ext>
            </a:extLst>
          </p:cNvPr>
          <p:cNvSpPr>
            <a:spLocks noGrp="1"/>
          </p:cNvSpPr>
          <p:nvPr>
            <p:ph type="body" idx="1"/>
          </p:nvPr>
        </p:nvSpPr>
        <p:spPr>
          <a:xfrm>
            <a:off x="623888" y="458953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EFD6F01-D327-4E24-977D-073F5BEE774C}"/>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7136AE9-8367-452B-8B5D-BB644E6ED4F7}"/>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82B719D-194F-4E93-93E4-6F0F670F534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732047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5F9A66-E057-4539-A855-5800DE77A35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2EB4B774-430E-45A6-9E1E-7E51D3BE8F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 xmlns:a16="http://schemas.microsoft.com/office/drawing/2014/main" id="{B63F006F-39FB-4397-91E2-86C19814823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 xmlns:a16="http://schemas.microsoft.com/office/drawing/2014/main" id="{621A301A-DB9B-451F-A2E4-FD8546CABF3E}"/>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AF2B71A-7D8F-4CD9-8928-2AD254CC8DCC}"/>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DDBC22ED-ADBF-4D32-8983-459D068D0D7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864188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9483BF-FDCB-4256-9B59-3543E84DE477}"/>
              </a:ext>
            </a:extLst>
          </p:cNvPr>
          <p:cNvSpPr>
            <a:spLocks noGrp="1"/>
          </p:cNvSpPr>
          <p:nvPr>
            <p:ph type="title"/>
          </p:nvPr>
        </p:nvSpPr>
        <p:spPr>
          <a:xfrm>
            <a:off x="629841" y="365129"/>
            <a:ext cx="7886700" cy="1325563"/>
          </a:xfrm>
        </p:spPr>
        <p:txBody>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581010D7-3CBB-4628-8F9A-DC1FF6FF6C8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D922CD7-1251-4FAB-8389-79D262FD0FA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 xmlns:a16="http://schemas.microsoft.com/office/drawing/2014/main" id="{8D6741F7-9372-409F-85F5-642F745964C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AD4B4E0-4FDF-4F51-A157-C147AB09EAFB}"/>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 xmlns:a16="http://schemas.microsoft.com/office/drawing/2014/main" id="{BEE0E7ED-3A30-4418-A87C-2D9C580C40C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8" name="Footer Placeholder 7">
            <a:extLst>
              <a:ext uri="{FF2B5EF4-FFF2-40B4-BE49-F238E27FC236}">
                <a16:creationId xmlns="" xmlns:a16="http://schemas.microsoft.com/office/drawing/2014/main" id="{3CAFB036-C776-405D-8BC3-7A5984050A05}"/>
              </a:ext>
            </a:extLst>
          </p:cNvPr>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a:extLst>
              <a:ext uri="{FF2B5EF4-FFF2-40B4-BE49-F238E27FC236}">
                <a16:creationId xmlns="" xmlns:a16="http://schemas.microsoft.com/office/drawing/2014/main" id="{02E65745-26B5-4438-8F9B-F4EB51D4BA17}"/>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889983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ACFC8-1722-4BE2-83D6-5B9B1395B6D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 xmlns:a16="http://schemas.microsoft.com/office/drawing/2014/main" id="{23BE2F76-04EE-4927-AEE6-35AFAA952538}"/>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4" name="Footer Placeholder 3">
            <a:extLst>
              <a:ext uri="{FF2B5EF4-FFF2-40B4-BE49-F238E27FC236}">
                <a16:creationId xmlns="" xmlns:a16="http://schemas.microsoft.com/office/drawing/2014/main" id="{FD264FF0-80D7-46A5-9249-E56881DC23C4}"/>
              </a:ext>
            </a:extLst>
          </p:cNvPr>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a:extLst>
              <a:ext uri="{FF2B5EF4-FFF2-40B4-BE49-F238E27FC236}">
                <a16:creationId xmlns="" xmlns:a16="http://schemas.microsoft.com/office/drawing/2014/main" id="{67416D48-232F-4AD0-AC22-94AD1A90ECE3}"/>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381955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6274BF0-AF2B-490C-B6E3-2FB37CE7D67F}"/>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3" name="Footer Placeholder 2">
            <a:extLst>
              <a:ext uri="{FF2B5EF4-FFF2-40B4-BE49-F238E27FC236}">
                <a16:creationId xmlns="" xmlns:a16="http://schemas.microsoft.com/office/drawing/2014/main" id="{ED958DAA-F2DB-47C4-B5C2-463D332F00C5}"/>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 xmlns:a16="http://schemas.microsoft.com/office/drawing/2014/main" id="{6A0D751B-F557-4EC9-B6A8-7241A0280D9F}"/>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89661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32348-C0D0-4324-8932-898B640F51E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5DD8E3D1-D404-4849-B0DA-E30F880FDB1F}"/>
              </a:ext>
            </a:extLst>
          </p:cNvPr>
          <p:cNvSpPr>
            <a:spLocks noGrp="1"/>
          </p:cNvSpPr>
          <p:nvPr>
            <p:ph idx="1"/>
          </p:nvPr>
        </p:nvSpPr>
        <p:spPr>
          <a:xfrm>
            <a:off x="3887391" y="98749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 xmlns:a16="http://schemas.microsoft.com/office/drawing/2014/main" id="{BB81EC94-265B-4AFA-BEBA-8A2FCC8DA76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D4D448D-E671-45EE-8934-FEA75A8CEAF9}"/>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0845F44-351D-4536-AB4B-E82AEF682E56}"/>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634A7569-A889-413C-ABFE-47972C7D3F4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098160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441F4D-5494-4227-93CD-4B66569D3A3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 xmlns:a16="http://schemas.microsoft.com/office/drawing/2014/main" id="{481DDC05-FFA3-410E-BD9F-8624C1844D3E}"/>
              </a:ext>
            </a:extLst>
          </p:cNvPr>
          <p:cNvSpPr>
            <a:spLocks noGrp="1"/>
          </p:cNvSpPr>
          <p:nvPr>
            <p:ph type="pic" idx="1"/>
          </p:nvPr>
        </p:nvSpPr>
        <p:spPr>
          <a:xfrm>
            <a:off x="3887391" y="98749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 xmlns:a16="http://schemas.microsoft.com/office/drawing/2014/main" id="{B5842F63-DD25-4669-896A-49787B72E66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D8E23D1-FDF2-47DC-95E3-EC9EE2DB6B1B}"/>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E7C51D43-9A10-43B1-97C7-5755CDE86F91}"/>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43C6F5B7-35B4-46FE-B1C6-074B850A69D5}"/>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57745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ABF8BF-0551-4A83-B516-0A136CEC82E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2692FFC5-3AB0-483B-ABEB-C959ABCB68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E3671EF-5E01-4222-9366-4B7A9EECF880}"/>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D012DFA3-434F-44D1-8B08-1AA0C291EB83}"/>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30301CF0-AB84-441B-8841-1FCEE287E80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914642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191EF5F-9434-4818-82C2-1A4A78833348}"/>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059FEC38-E212-4FDF-BD7E-2D455BA5E51A}"/>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B3079CC-0E52-4411-B47C-110F27151C8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F8FD233E-4701-4BE6-9E20-DB2ED240F8DF}"/>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BC0FA929-C07F-48A8-8C4B-03DFD8C8841E}"/>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8971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EF322-5FC8-4CA9-A728-BCF1B78B314B}" type="datetimeFigureOut">
              <a:rPr lang="en-AU" smtClean="0"/>
              <a:t>13/01/2023</a:t>
            </a:fld>
            <a:endParaRPr lang="en-AU"/>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80134-FBC7-4F3B-B0D7-F9A445EDB673}" type="slidenum">
              <a:rPr lang="en-AU" smtClean="0"/>
              <a:t>‹#›</a:t>
            </a:fld>
            <a:endParaRPr lang="en-AU"/>
          </a:p>
        </p:txBody>
      </p:sp>
    </p:spTree>
    <p:extLst>
      <p:ext uri="{BB962C8B-B14F-4D97-AF65-F5344CB8AC3E}">
        <p14:creationId xmlns:p14="http://schemas.microsoft.com/office/powerpoint/2010/main" val="2424808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620747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9539352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E7335-8AD9-4CE0-B3C7-B8E940AE84B9}"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FE270-9DF4-4AA7-8374-2EA46B777B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6577534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41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41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41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36783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69886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5F451-D064-4369-9885-2CB8F13484C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349617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A238824-25EA-4F9F-B610-6FE71C3F679B}"/>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E82FE692-A2DB-4A2A-892A-DB2E8D15D0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B482556-F184-4304-A26D-8515EE20A9BF}"/>
              </a:ext>
            </a:extLst>
          </p:cNvPr>
          <p:cNvSpPr>
            <a:spLocks noGrp="1"/>
          </p:cNvSpPr>
          <p:nvPr>
            <p:ph type="dt" sz="half" idx="2"/>
          </p:nvPr>
        </p:nvSpPr>
        <p:spPr>
          <a:xfrm>
            <a:off x="628650" y="635643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A99893D3-A277-41CD-BB39-60DB9B19771E}"/>
              </a:ext>
            </a:extLst>
          </p:cNvPr>
          <p:cNvSpPr>
            <a:spLocks noGrp="1"/>
          </p:cNvSpPr>
          <p:nvPr>
            <p:ph type="ftr" sz="quarter" idx="3"/>
          </p:nvPr>
        </p:nvSpPr>
        <p:spPr>
          <a:xfrm>
            <a:off x="3028950" y="635643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085F94C0-21B7-497E-9429-E8C105B7C82B}"/>
              </a:ext>
            </a:extLst>
          </p:cNvPr>
          <p:cNvSpPr>
            <a:spLocks noGrp="1"/>
          </p:cNvSpPr>
          <p:nvPr>
            <p:ph type="sldNum" sz="quarter" idx="4"/>
          </p:nvPr>
        </p:nvSpPr>
        <p:spPr>
          <a:xfrm>
            <a:off x="6457950" y="635643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005361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A238824-25EA-4F9F-B610-6FE71C3F679B}"/>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E82FE692-A2DB-4A2A-892A-DB2E8D15D0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AB482556-F184-4304-A26D-8515EE20A9BF}"/>
              </a:ext>
            </a:extLst>
          </p:cNvPr>
          <p:cNvSpPr>
            <a:spLocks noGrp="1"/>
          </p:cNvSpPr>
          <p:nvPr>
            <p:ph type="dt" sz="half" idx="2"/>
          </p:nvPr>
        </p:nvSpPr>
        <p:spPr>
          <a:xfrm>
            <a:off x="628650" y="635644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a16="http://schemas.microsoft.com/office/drawing/2014/main" xmlns="" id="{A99893D3-A277-41CD-BB39-60DB9B19771E}"/>
              </a:ext>
            </a:extLst>
          </p:cNvPr>
          <p:cNvSpPr>
            <a:spLocks noGrp="1"/>
          </p:cNvSpPr>
          <p:nvPr>
            <p:ph type="ftr" sz="quarter" idx="3"/>
          </p:nvPr>
        </p:nvSpPr>
        <p:spPr>
          <a:xfrm>
            <a:off x="3028950" y="635644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a:extLst>
              <a:ext uri="{FF2B5EF4-FFF2-40B4-BE49-F238E27FC236}">
                <a16:creationId xmlns:a16="http://schemas.microsoft.com/office/drawing/2014/main" xmlns="" id="{085F94C0-21B7-497E-9429-E8C105B7C82B}"/>
              </a:ext>
            </a:extLst>
          </p:cNvPr>
          <p:cNvSpPr>
            <a:spLocks noGrp="1"/>
          </p:cNvSpPr>
          <p:nvPr>
            <p:ph type="sldNum" sz="quarter" idx="4"/>
          </p:nvPr>
        </p:nvSpPr>
        <p:spPr>
          <a:xfrm>
            <a:off x="6457950" y="635644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828180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A238824-25EA-4F9F-B610-6FE71C3F679B}"/>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E82FE692-A2DB-4A2A-892A-DB2E8D15D0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B482556-F184-4304-A26D-8515EE20A9BF}"/>
              </a:ext>
            </a:extLst>
          </p:cNvPr>
          <p:cNvSpPr>
            <a:spLocks noGrp="1"/>
          </p:cNvSpPr>
          <p:nvPr>
            <p:ph type="dt" sz="half" idx="2"/>
          </p:nvPr>
        </p:nvSpPr>
        <p:spPr>
          <a:xfrm>
            <a:off x="628650" y="635642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A99893D3-A277-41CD-BB39-60DB9B19771E}"/>
              </a:ext>
            </a:extLst>
          </p:cNvPr>
          <p:cNvSpPr>
            <a:spLocks noGrp="1"/>
          </p:cNvSpPr>
          <p:nvPr>
            <p:ph type="ftr" sz="quarter" idx="3"/>
          </p:nvPr>
        </p:nvSpPr>
        <p:spPr>
          <a:xfrm>
            <a:off x="3028950" y="635642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085F94C0-21B7-497E-9429-E8C105B7C82B}"/>
              </a:ext>
            </a:extLst>
          </p:cNvPr>
          <p:cNvSpPr>
            <a:spLocks noGrp="1"/>
          </p:cNvSpPr>
          <p:nvPr>
            <p:ph type="sldNum" sz="quarter" idx="4"/>
          </p:nvPr>
        </p:nvSpPr>
        <p:spPr>
          <a:xfrm>
            <a:off x="6457950" y="635642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15476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A238824-25EA-4F9F-B610-6FE71C3F679B}"/>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E82FE692-A2DB-4A2A-892A-DB2E8D15D0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B482556-F184-4304-A26D-8515EE20A9BF}"/>
              </a:ext>
            </a:extLst>
          </p:cNvPr>
          <p:cNvSpPr>
            <a:spLocks noGrp="1"/>
          </p:cNvSpPr>
          <p:nvPr>
            <p:ph type="dt" sz="half" idx="2"/>
          </p:nvPr>
        </p:nvSpPr>
        <p:spPr>
          <a:xfrm>
            <a:off x="628650" y="635643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A99893D3-A277-41CD-BB39-60DB9B19771E}"/>
              </a:ext>
            </a:extLst>
          </p:cNvPr>
          <p:cNvSpPr>
            <a:spLocks noGrp="1"/>
          </p:cNvSpPr>
          <p:nvPr>
            <p:ph type="ftr" sz="quarter" idx="3"/>
          </p:nvPr>
        </p:nvSpPr>
        <p:spPr>
          <a:xfrm>
            <a:off x="3028950" y="635643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085F94C0-21B7-497E-9429-E8C105B7C82B}"/>
              </a:ext>
            </a:extLst>
          </p:cNvPr>
          <p:cNvSpPr>
            <a:spLocks noGrp="1"/>
          </p:cNvSpPr>
          <p:nvPr>
            <p:ph type="sldNum" sz="quarter" idx="4"/>
          </p:nvPr>
        </p:nvSpPr>
        <p:spPr>
          <a:xfrm>
            <a:off x="6457950" y="635643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24282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A238824-25EA-4F9F-B610-6FE71C3F679B}"/>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E82FE692-A2DB-4A2A-892A-DB2E8D15D0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B482556-F184-4304-A26D-8515EE20A9BF}"/>
              </a:ext>
            </a:extLst>
          </p:cNvPr>
          <p:cNvSpPr>
            <a:spLocks noGrp="1"/>
          </p:cNvSpPr>
          <p:nvPr>
            <p:ph type="dt" sz="half" idx="2"/>
          </p:nvPr>
        </p:nvSpPr>
        <p:spPr>
          <a:xfrm>
            <a:off x="628650" y="635641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B2660-F50A-49F8-BFCC-02F5643C3CEC}" type="datetimeFigureOut">
              <a:rPr lang="en-AU" smtClean="0">
                <a:solidFill>
                  <a:prstClr val="black">
                    <a:tint val="75000"/>
                  </a:prstClr>
                </a:solidFill>
              </a:rPr>
              <a:pPr/>
              <a:t>13/01/2023</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A99893D3-A277-41CD-BB39-60DB9B19771E}"/>
              </a:ext>
            </a:extLst>
          </p:cNvPr>
          <p:cNvSpPr>
            <a:spLocks noGrp="1"/>
          </p:cNvSpPr>
          <p:nvPr>
            <p:ph type="ftr" sz="quarter" idx="3"/>
          </p:nvPr>
        </p:nvSpPr>
        <p:spPr>
          <a:xfrm>
            <a:off x="3028950" y="635641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085F94C0-21B7-497E-9429-E8C105B7C82B}"/>
              </a:ext>
            </a:extLst>
          </p:cNvPr>
          <p:cNvSpPr>
            <a:spLocks noGrp="1"/>
          </p:cNvSpPr>
          <p:nvPr>
            <p:ph type="sldNum" sz="quarter" idx="4"/>
          </p:nvPr>
        </p:nvSpPr>
        <p:spPr>
          <a:xfrm>
            <a:off x="6457950" y="635641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151072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hyperlink" Target="https://kids.kiddle.co/Ant" TargetMode="External"/><Relationship Id="rId3" Type="http://schemas.openxmlformats.org/officeDocument/2006/relationships/hyperlink" Target="http://homeguides.sfgate.com/orchid-plants-40571.html" TargetMode="External"/><Relationship Id="rId7" Type="http://schemas.openxmlformats.org/officeDocument/2006/relationships/hyperlink" Target="https://kids.kiddle.co/Insect" TargetMode="External"/><Relationship Id="rId2" Type="http://schemas.openxmlformats.org/officeDocument/2006/relationships/hyperlink" Target="http://www.kew.org/" TargetMode="External"/><Relationship Id="rId1" Type="http://schemas.openxmlformats.org/officeDocument/2006/relationships/slideLayout" Target="../slideLayouts/slideLayout13.xml"/><Relationship Id="rId6" Type="http://schemas.openxmlformats.org/officeDocument/2006/relationships/hyperlink" Target="https://kids.kiddle.co/Lady_Slipper_Orchid" TargetMode="External"/><Relationship Id="rId5" Type="http://schemas.openxmlformats.org/officeDocument/2006/relationships/hyperlink" Target="https://kids.kiddle.co/Pollination" TargetMode="External"/><Relationship Id="rId4" Type="http://schemas.openxmlformats.org/officeDocument/2006/relationships/hyperlink" Target="http://www.vegetablegardener.com/item/12993/the-vanilla-bean-orchi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9.xml"/><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2" Type="http://schemas.openxmlformats.org/officeDocument/2006/relationships/hyperlink" Target="https://www.google.com/url?sa=t&amp;rct=j&amp;q=&amp;esrc=s&amp;source=web&amp;cd=&amp;cad=rja&amp;uact=8&amp;ved=2ahUKEwj_1Irswdn4AhVgRmwGHbCND34QFnoECAYQAQ&amp;url=https://en.wikipedia.org/wiki/Brassolaeliocattleya&amp;usg=AOvVaw3dc-Drki-fCDuvT8DrV00Z" TargetMode="External"/><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image" Target="../media/image42.jpeg"/><Relationship Id="rId1" Type="http://schemas.openxmlformats.org/officeDocument/2006/relationships/slideLayout" Target="../slideLayouts/slideLayout40.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jpeg"/><Relationship Id="rId2" Type="http://schemas.openxmlformats.org/officeDocument/2006/relationships/image" Target="../media/image54.jpeg"/><Relationship Id="rId1" Type="http://schemas.openxmlformats.org/officeDocument/2006/relationships/slideLayout" Target="../slideLayouts/slideLayout10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jpeg"/><Relationship Id="rId2" Type="http://schemas.openxmlformats.org/officeDocument/2006/relationships/image" Target="../media/image66.jpeg"/><Relationship Id="rId16" Type="http://schemas.openxmlformats.org/officeDocument/2006/relationships/image" Target="../media/image80.jpeg"/><Relationship Id="rId1" Type="http://schemas.openxmlformats.org/officeDocument/2006/relationships/slideLayout" Target="../slideLayouts/slideLayout106.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g"/></Relationships>
</file>

<file path=ppt/slides/_rels/slide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4113" y="-171213"/>
            <a:ext cx="8229600" cy="1619013"/>
          </a:xfrm>
        </p:spPr>
        <p:txBody>
          <a:bodyPr>
            <a:normAutofit/>
          </a:bodyPr>
          <a:lstStyle/>
          <a:p>
            <a:r>
              <a:rPr lang="en-AU" sz="4510" b="1" i="1" dirty="0" smtClean="0">
                <a:solidFill>
                  <a:schemeClr val="accent2"/>
                </a:solidFill>
              </a:rPr>
              <a:t>Orchids for </a:t>
            </a:r>
            <a:r>
              <a:rPr lang="en-AU" sz="4510" b="1" i="1" smtClean="0">
                <a:solidFill>
                  <a:schemeClr val="accent2"/>
                </a:solidFill>
              </a:rPr>
              <a:t>New Growers</a:t>
            </a:r>
            <a:r>
              <a:rPr lang="en-AU" sz="4510" b="1" i="1" dirty="0" smtClean="0">
                <a:solidFill>
                  <a:schemeClr val="accent2"/>
                </a:solidFill>
              </a:rPr>
              <a:t/>
            </a:r>
            <a:br>
              <a:rPr lang="en-AU" sz="4510" b="1" i="1" dirty="0" smtClean="0">
                <a:solidFill>
                  <a:schemeClr val="accent2"/>
                </a:solidFill>
              </a:rPr>
            </a:br>
            <a:r>
              <a:rPr lang="en-AU" sz="2300" b="1" i="1" dirty="0" smtClean="0">
                <a:solidFill>
                  <a:schemeClr val="accent2"/>
                </a:solidFill>
              </a:rPr>
              <a:t>By Gary Hodder</a:t>
            </a:r>
            <a:endParaRPr lang="en-AU" sz="2300" b="1" i="1" dirty="0">
              <a:solidFill>
                <a:schemeClr val="accent2"/>
              </a:solidFill>
            </a:endParaRPr>
          </a:p>
        </p:txBody>
      </p:sp>
      <p:pic>
        <p:nvPicPr>
          <p:cNvPr id="6"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324600" y="4939729"/>
            <a:ext cx="2582488" cy="171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971800"/>
            <a:ext cx="2669856" cy="1787236"/>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2053" y="842525"/>
            <a:ext cx="2707237" cy="181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26" y="4914557"/>
            <a:ext cx="2669856" cy="174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19" y="2971800"/>
            <a:ext cx="2681909" cy="178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Placeholder 4"/>
          <p:cNvPicPr>
            <a:picLocks noChangeAspect="1"/>
          </p:cNvPicPr>
          <p:nvPr/>
        </p:nvPicPr>
        <p:blipFill>
          <a:blip r:embed="rId7" cstate="print">
            <a:extLst>
              <a:ext uri="{28A0092B-C50C-407E-A947-70E740481C1C}">
                <a14:useLocalDpi xmlns:a14="http://schemas.microsoft.com/office/drawing/2010/main" val="0"/>
              </a:ext>
            </a:extLst>
          </a:blip>
          <a:srcRect l="5674" r="5674"/>
          <a:stretch>
            <a:fillRect/>
          </a:stretch>
        </p:blipFill>
        <p:spPr>
          <a:xfrm>
            <a:off x="392537" y="842525"/>
            <a:ext cx="2639877" cy="1979908"/>
          </a:xfrm>
          <a:prstGeom prst="rect">
            <a:avLst/>
          </a:prstGeom>
        </p:spPr>
      </p:pic>
      <p:pic>
        <p:nvPicPr>
          <p:cNvPr id="9"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4350" y="4948855"/>
            <a:ext cx="2557703" cy="1700601"/>
          </a:xfrm>
          <a:prstGeom prst="rect">
            <a:avLst/>
          </a:prstGeom>
        </p:spPr>
      </p:pic>
    </p:spTree>
    <p:extLst>
      <p:ext uri="{BB962C8B-B14F-4D97-AF65-F5344CB8AC3E}">
        <p14:creationId xmlns:p14="http://schemas.microsoft.com/office/powerpoint/2010/main" val="1341880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lstStyle/>
          <a:p>
            <a:r>
              <a:rPr lang="en-AU" dirty="0" smtClean="0"/>
              <a:t>Not all orchids need to be grown </a:t>
            </a:r>
            <a:r>
              <a:rPr lang="en-AU" smtClean="0"/>
              <a:t>in containers </a:t>
            </a:r>
            <a:r>
              <a:rPr lang="en-AU" dirty="0" smtClean="0"/>
              <a:t>as some growers like to their orchids growing many different ways such as :-</a:t>
            </a:r>
            <a:br>
              <a:rPr lang="en-AU" dirty="0" smtClean="0"/>
            </a:br>
            <a:r>
              <a:rPr lang="en-AU" dirty="0" smtClean="0"/>
              <a:t>on tree stumps or tree branches.</a:t>
            </a:r>
            <a:br>
              <a:rPr lang="en-AU" dirty="0" smtClean="0"/>
            </a:br>
            <a:r>
              <a:rPr lang="en-AU" dirty="0" smtClean="0"/>
              <a:t>on course bark or tree fern slabs.</a:t>
            </a:r>
            <a:br>
              <a:rPr lang="en-AU" dirty="0" smtClean="0"/>
            </a:br>
            <a:r>
              <a:rPr lang="en-AU" dirty="0" smtClean="0"/>
              <a:t>On cork slabs.</a:t>
            </a:r>
            <a:br>
              <a:rPr lang="en-AU" dirty="0" smtClean="0"/>
            </a:br>
            <a:endParaRPr lang="en-AU" dirty="0"/>
          </a:p>
        </p:txBody>
      </p:sp>
    </p:spTree>
    <p:extLst>
      <p:ext uri="{BB962C8B-B14F-4D97-AF65-F5344CB8AC3E}">
        <p14:creationId xmlns:p14="http://schemas.microsoft.com/office/powerpoint/2010/main" val="126244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66800"/>
            <a:ext cx="7886700" cy="5638800"/>
          </a:xfrm>
        </p:spPr>
        <p:txBody>
          <a:bodyPr>
            <a:normAutofit fontScale="90000"/>
          </a:bodyPr>
          <a:lstStyle/>
          <a:p>
            <a:r>
              <a:rPr lang="en-AU" dirty="0" smtClean="0">
                <a:solidFill>
                  <a:schemeClr val="accent4">
                    <a:lumMod val="75000"/>
                  </a:schemeClr>
                </a:solidFill>
              </a:rPr>
              <a:t>Potting Media Used for Orchids.</a:t>
            </a:r>
            <a:br>
              <a:rPr lang="en-AU" dirty="0" smtClean="0">
                <a:solidFill>
                  <a:schemeClr val="accent4">
                    <a:lumMod val="75000"/>
                  </a:schemeClr>
                </a:solidFill>
              </a:rPr>
            </a:br>
            <a:r>
              <a:rPr lang="en-AU" sz="2000" dirty="0" smtClean="0"/>
              <a:t>There </a:t>
            </a:r>
            <a:r>
              <a:rPr lang="en-AU" sz="2000" dirty="0"/>
              <a:t>are many potting materials used by Nurserymen and Hobby Growers</a:t>
            </a:r>
            <a:br>
              <a:rPr lang="en-AU" sz="2000" dirty="0"/>
            </a:br>
            <a:r>
              <a:rPr lang="en-AU" sz="2000" dirty="0"/>
              <a:t>a</a:t>
            </a:r>
            <a:r>
              <a:rPr lang="en-AU" sz="2000" dirty="0" smtClean="0"/>
              <a:t>nd these include some of the following:-</a:t>
            </a:r>
            <a:br>
              <a:rPr lang="en-AU" sz="2000" dirty="0" smtClean="0"/>
            </a:br>
            <a:r>
              <a:rPr lang="en-AU" sz="2000" dirty="0" smtClean="0"/>
              <a:t/>
            </a:r>
            <a:br>
              <a:rPr lang="en-AU" sz="2000" dirty="0" smtClean="0"/>
            </a:br>
            <a:r>
              <a:rPr lang="en-AU" sz="2000" dirty="0" smtClean="0"/>
              <a:t>. Pine Bark</a:t>
            </a:r>
            <a:br>
              <a:rPr lang="en-AU" sz="2000" dirty="0" smtClean="0"/>
            </a:br>
            <a:r>
              <a:rPr lang="en-AU" sz="2000" dirty="0" smtClean="0"/>
              <a:t>. Charcoal</a:t>
            </a:r>
            <a:br>
              <a:rPr lang="en-AU" sz="2000" dirty="0" smtClean="0"/>
            </a:br>
            <a:r>
              <a:rPr lang="en-AU" sz="2000" dirty="0" smtClean="0"/>
              <a:t>. Scoria ( Volcanic rock)</a:t>
            </a:r>
            <a:br>
              <a:rPr lang="en-AU" sz="2000" dirty="0" smtClean="0"/>
            </a:br>
            <a:r>
              <a:rPr lang="en-AU" sz="2000" dirty="0" smtClean="0"/>
              <a:t>. Perlite</a:t>
            </a:r>
            <a:br>
              <a:rPr lang="en-AU" sz="2000" dirty="0" smtClean="0"/>
            </a:br>
            <a:r>
              <a:rPr lang="en-AU" sz="2000" dirty="0" smtClean="0"/>
              <a:t>. Crushed Limestone</a:t>
            </a:r>
            <a:br>
              <a:rPr lang="en-AU" sz="2000" dirty="0" smtClean="0"/>
            </a:br>
            <a:r>
              <a:rPr lang="en-AU" sz="2000" dirty="0" smtClean="0"/>
              <a:t>. Agricultural foam</a:t>
            </a:r>
            <a:br>
              <a:rPr lang="en-AU" sz="2000" dirty="0" smtClean="0"/>
            </a:br>
            <a:r>
              <a:rPr lang="en-AU" sz="2000" dirty="0" smtClean="0"/>
              <a:t>. Moss such as Sphagnum </a:t>
            </a:r>
            <a:r>
              <a:rPr lang="en-AU" sz="2000" dirty="0"/>
              <a:t>M</a:t>
            </a:r>
            <a:r>
              <a:rPr lang="en-AU" sz="2000" dirty="0" smtClean="0"/>
              <a:t>oss or Bush Moss</a:t>
            </a:r>
            <a:br>
              <a:rPr lang="en-AU" sz="2000" dirty="0" smtClean="0"/>
            </a:br>
            <a:r>
              <a:rPr lang="en-AU" sz="2000" dirty="0"/>
              <a:t/>
            </a:r>
            <a:br>
              <a:rPr lang="en-AU" sz="2000" dirty="0"/>
            </a:br>
            <a:r>
              <a:rPr lang="en-AU" sz="2200" dirty="0" smtClean="0"/>
              <a:t>The main reason why a lot of these products are used is to open up the media to allow air to circulate to prevent water collecting and causing </a:t>
            </a:r>
            <a:r>
              <a:rPr lang="en-AU" sz="2200" dirty="0"/>
              <a:t>root rot. If the air flow to the root system is stifled long enough, the gas exchange is compromised, and the roots die due to a combination of suffocation from the lack of oxygen, and poisoning by its own waste gases.</a:t>
            </a:r>
            <a:br>
              <a:rPr lang="en-AU" sz="2200" dirty="0"/>
            </a:br>
            <a:r>
              <a:rPr lang="en-AU" sz="2200" dirty="0"/>
              <a:t>Once the root tissue dies, the natural resistance to pathogens is eliminated, and the roots will rot</a:t>
            </a:r>
            <a:r>
              <a:rPr lang="en-AU" sz="2200" dirty="0" smtClean="0"/>
              <a:t>. These roots will be brown very soft and squashy.</a:t>
            </a:r>
            <a:br>
              <a:rPr lang="en-AU" sz="2200" dirty="0" smtClean="0"/>
            </a:br>
            <a:r>
              <a:rPr lang="en-AU" sz="2200" dirty="0"/>
              <a:t>Rather than suffocating our plants at each watering, the better approach is to prevent the extensive occurrence of bridging water in our potting media, and keeping the spaces larger is the key:</a:t>
            </a:r>
            <a:r>
              <a:rPr lang="en-AU" sz="2200" dirty="0" smtClean="0"/>
              <a:t/>
            </a:r>
            <a:br>
              <a:rPr lang="en-AU" sz="2200" dirty="0" smtClean="0"/>
            </a:br>
            <a:r>
              <a:rPr lang="en-AU" dirty="0" smtClean="0"/>
              <a:t/>
            </a:r>
            <a:br>
              <a:rPr lang="en-AU" dirty="0" smtClean="0"/>
            </a:br>
            <a:endParaRPr lang="en-AU" sz="1800" dirty="0"/>
          </a:p>
        </p:txBody>
      </p:sp>
    </p:spTree>
    <p:extLst>
      <p:ext uri="{BB962C8B-B14F-4D97-AF65-F5344CB8AC3E}">
        <p14:creationId xmlns:p14="http://schemas.microsoft.com/office/powerpoint/2010/main" val="419307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rgbClr val="00B050"/>
                </a:solidFill>
              </a:rPr>
              <a:t>Treating of bark for an orchid potting mix.</a:t>
            </a:r>
            <a:endParaRPr lang="en-AU" dirty="0">
              <a:solidFill>
                <a:srgbClr val="00B050"/>
              </a:solidFill>
            </a:endParaRPr>
          </a:p>
        </p:txBody>
      </p:sp>
      <p:sp>
        <p:nvSpPr>
          <p:cNvPr id="4" name="Content Placeholder 3"/>
          <p:cNvSpPr>
            <a:spLocks noGrp="1"/>
          </p:cNvSpPr>
          <p:nvPr>
            <p:ph idx="1"/>
          </p:nvPr>
        </p:nvSpPr>
        <p:spPr/>
        <p:txBody>
          <a:bodyPr>
            <a:normAutofit/>
          </a:bodyPr>
          <a:lstStyle/>
          <a:p>
            <a:r>
              <a:rPr lang="en-AU" sz="2000" dirty="0"/>
              <a:t>Untreated pine bark </a:t>
            </a:r>
            <a:r>
              <a:rPr lang="en-AU" sz="2000" dirty="0" smtClean="0"/>
              <a:t>from the landscape supplier has </a:t>
            </a:r>
            <a:r>
              <a:rPr lang="en-AU" sz="2000" dirty="0"/>
              <a:t>harsh toxins and phenols in it that will slow root </a:t>
            </a:r>
            <a:r>
              <a:rPr lang="en-AU" sz="2000" dirty="0" smtClean="0"/>
              <a:t>growth </a:t>
            </a:r>
            <a:r>
              <a:rPr lang="en-AU" sz="2000" smtClean="0"/>
              <a:t>only purchase bagged orchid bark. </a:t>
            </a:r>
            <a:endParaRPr lang="en-US" sz="2000" dirty="0" smtClean="0"/>
          </a:p>
          <a:p>
            <a:r>
              <a:rPr lang="en-US" sz="2000" dirty="0" smtClean="0"/>
              <a:t>When you purchase a orchid bark potting media in a bag there are a lot of fine materials and rubbish, so all my bark potting media is treated by me.</a:t>
            </a:r>
          </a:p>
          <a:p>
            <a:r>
              <a:rPr lang="en-US" sz="2000" dirty="0" smtClean="0"/>
              <a:t>I generally empty the entire contents into a plastic garbage bin then fill it with clean water and let it soak for a day.</a:t>
            </a:r>
          </a:p>
          <a:p>
            <a:r>
              <a:rPr lang="en-US" sz="2000" dirty="0" smtClean="0"/>
              <a:t>Then I empty the water and sludge from the garbage bin and fill with clean water again for another day.</a:t>
            </a:r>
          </a:p>
          <a:p>
            <a:r>
              <a:rPr lang="en-US" sz="2000" dirty="0" smtClean="0"/>
              <a:t>I then empty the water and sludge again and fill with clean water again. But this time I add soluble fertilizer at the rate of 1gm per </a:t>
            </a:r>
            <a:r>
              <a:rPr lang="en-US" sz="2000" dirty="0" err="1" smtClean="0"/>
              <a:t>litre</a:t>
            </a:r>
            <a:r>
              <a:rPr lang="en-US" sz="2000" dirty="0" smtClean="0"/>
              <a:t> and let it soak for 5 days to allow the fertilizer to really soak into the bark.</a:t>
            </a:r>
          </a:p>
          <a:p>
            <a:r>
              <a:rPr lang="en-US" sz="2000" dirty="0" smtClean="0"/>
              <a:t>I empty the water and let the bark dry out. This is now ready to use.</a:t>
            </a:r>
          </a:p>
          <a:p>
            <a:endParaRPr lang="en-AU" sz="2000" dirty="0"/>
          </a:p>
        </p:txBody>
      </p:sp>
    </p:spTree>
    <p:extLst>
      <p:ext uri="{BB962C8B-B14F-4D97-AF65-F5344CB8AC3E}">
        <p14:creationId xmlns:p14="http://schemas.microsoft.com/office/powerpoint/2010/main" val="371164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fontScale="90000"/>
          </a:bodyPr>
          <a:lstStyle/>
          <a:p>
            <a:r>
              <a:rPr lang="en-AU" dirty="0" smtClean="0">
                <a:solidFill>
                  <a:schemeClr val="accent3"/>
                </a:solidFill>
              </a:rPr>
              <a:t/>
            </a:r>
            <a:br>
              <a:rPr lang="en-AU" dirty="0" smtClean="0">
                <a:solidFill>
                  <a:schemeClr val="accent3"/>
                </a:solidFill>
              </a:rPr>
            </a:br>
            <a:r>
              <a:rPr lang="en-AU" dirty="0">
                <a:solidFill>
                  <a:schemeClr val="accent3"/>
                </a:solidFill>
              </a:rPr>
              <a:t/>
            </a:r>
            <a:br>
              <a:rPr lang="en-AU" dirty="0">
                <a:solidFill>
                  <a:schemeClr val="accent3"/>
                </a:solidFill>
              </a:rPr>
            </a:br>
            <a:r>
              <a:rPr lang="en-AU" dirty="0" smtClean="0">
                <a:solidFill>
                  <a:schemeClr val="accent2">
                    <a:lumMod val="75000"/>
                  </a:schemeClr>
                </a:solidFill>
              </a:rPr>
              <a:t>Fertilizers</a:t>
            </a:r>
            <a:r>
              <a:rPr lang="en-AU" dirty="0">
                <a:solidFill>
                  <a:schemeClr val="accent3"/>
                </a:solidFill>
              </a:rPr>
              <a:t/>
            </a:r>
            <a:br>
              <a:rPr lang="en-AU" dirty="0">
                <a:solidFill>
                  <a:schemeClr val="accent3"/>
                </a:solidFill>
              </a:rPr>
            </a:br>
            <a:r>
              <a:rPr lang="en-AU" sz="2500" dirty="0" smtClean="0"/>
              <a:t>Fertilizer types</a:t>
            </a:r>
            <a:br>
              <a:rPr lang="en-AU" sz="2500" dirty="0" smtClean="0"/>
            </a:br>
            <a:r>
              <a:rPr lang="en-AU" sz="2500" dirty="0" smtClean="0"/>
              <a:t>There are basically two different types of orchid fertilizers.</a:t>
            </a:r>
            <a:br>
              <a:rPr lang="en-AU" sz="2500" dirty="0" smtClean="0"/>
            </a:br>
            <a:r>
              <a:rPr lang="en-AU" sz="2500" dirty="0" smtClean="0"/>
              <a:t>When choosing a fertilizer always read the label for </a:t>
            </a:r>
            <a:br>
              <a:rPr lang="en-AU" sz="2500" dirty="0" smtClean="0"/>
            </a:br>
            <a:r>
              <a:rPr lang="en-AU" sz="2500" dirty="0" smtClean="0"/>
              <a:t> N. P. K. ratio</a:t>
            </a:r>
            <a:br>
              <a:rPr lang="en-AU" sz="2500" dirty="0" smtClean="0"/>
            </a:br>
            <a:r>
              <a:rPr lang="en-AU" sz="2400" dirty="0" smtClean="0"/>
              <a:t> The </a:t>
            </a:r>
            <a:r>
              <a:rPr lang="en-AU" sz="2400" b="1" dirty="0"/>
              <a:t>N-P-K ratio</a:t>
            </a:r>
            <a:r>
              <a:rPr lang="en-AU" sz="2400" dirty="0"/>
              <a:t>, the </a:t>
            </a:r>
            <a:r>
              <a:rPr lang="en-AU" sz="2400" b="1" dirty="0"/>
              <a:t>percentage</a:t>
            </a:r>
            <a:r>
              <a:rPr lang="en-AU" sz="2400" dirty="0"/>
              <a:t> the product contains by volume of nitrogen (chemical symbol N), phosphorus (P), and potassium (K). A </a:t>
            </a:r>
            <a:r>
              <a:rPr lang="en-AU" sz="2400" dirty="0" smtClean="0"/>
              <a:t>19-2.5-17 </a:t>
            </a:r>
            <a:r>
              <a:rPr lang="en-AU" sz="2400" dirty="0"/>
              <a:t>fertilizer, for example, contains </a:t>
            </a:r>
            <a:r>
              <a:rPr lang="en-AU" sz="2400" dirty="0" smtClean="0"/>
              <a:t>19% </a:t>
            </a:r>
            <a:r>
              <a:rPr lang="en-AU" sz="2400" dirty="0"/>
              <a:t>nitrogen, </a:t>
            </a:r>
            <a:r>
              <a:rPr lang="en-AU" sz="2400" dirty="0" smtClean="0"/>
              <a:t>2.5% </a:t>
            </a:r>
            <a:r>
              <a:rPr lang="en-AU" sz="2400" dirty="0"/>
              <a:t>phosphorus, and </a:t>
            </a:r>
            <a:r>
              <a:rPr lang="en-AU" sz="2400" dirty="0" smtClean="0"/>
              <a:t>17% </a:t>
            </a:r>
            <a:r>
              <a:rPr lang="en-AU" sz="2400" dirty="0"/>
              <a:t>potassium</a:t>
            </a:r>
            <a:r>
              <a:rPr lang="en-AU" sz="2400" dirty="0" smtClean="0"/>
              <a:t>.</a:t>
            </a:r>
            <a:r>
              <a:rPr lang="en-AU" dirty="0" smtClean="0">
                <a:solidFill>
                  <a:schemeClr val="accent3"/>
                </a:solidFill>
              </a:rPr>
              <a:t/>
            </a:r>
            <a:br>
              <a:rPr lang="en-AU" dirty="0" smtClean="0">
                <a:solidFill>
                  <a:schemeClr val="accent3"/>
                </a:solidFill>
              </a:rPr>
            </a:br>
            <a:r>
              <a:rPr lang="en-AU" dirty="0" smtClean="0">
                <a:solidFill>
                  <a:schemeClr val="accent3"/>
                </a:solidFill>
              </a:rPr>
              <a:t>Organic Fertilizers. </a:t>
            </a:r>
            <a:r>
              <a:rPr lang="en-AU" dirty="0">
                <a:solidFill>
                  <a:schemeClr val="accent3"/>
                </a:solidFill>
              </a:rPr>
              <a:t/>
            </a:r>
            <a:br>
              <a:rPr lang="en-AU" dirty="0">
                <a:solidFill>
                  <a:schemeClr val="accent3"/>
                </a:solidFill>
              </a:rPr>
            </a:br>
            <a:r>
              <a:rPr lang="en-AU" sz="2200" dirty="0" smtClean="0"/>
              <a:t> </a:t>
            </a:r>
            <a:r>
              <a:rPr lang="en-AU" sz="2200" dirty="0"/>
              <a:t>Naturally occurring organic fertilizers include animal wastes from meat processing, peat, </a:t>
            </a:r>
            <a:r>
              <a:rPr lang="en-AU" sz="2200" dirty="0" smtClean="0"/>
              <a:t>manure and vegetable matter. These fertilizers depend </a:t>
            </a:r>
            <a:r>
              <a:rPr lang="en-AU" sz="2200" dirty="0"/>
              <a:t>upon the </a:t>
            </a:r>
            <a:r>
              <a:rPr lang="en-AU" sz="2200" dirty="0" smtClean="0"/>
              <a:t>micro organisms to </a:t>
            </a:r>
            <a:r>
              <a:rPr lang="en-AU" sz="2200" dirty="0"/>
              <a:t>break them down and release the essential nutrients. Organic nutrients are rich in phosphorous, nitrogen, </a:t>
            </a:r>
            <a:r>
              <a:rPr lang="en-AU" sz="2200" dirty="0" smtClean="0"/>
              <a:t>and potassium,  but </a:t>
            </a:r>
            <a:r>
              <a:rPr lang="en-AU" sz="2200" dirty="0"/>
              <a:t>in unequal proportions</a:t>
            </a:r>
            <a:r>
              <a:rPr lang="en-AU" sz="2200" dirty="0" smtClean="0"/>
              <a:t>. The big problem however  is the  natural occurring enzymes  break down the bark potting media, quicker than chemical fertilizers.</a:t>
            </a:r>
            <a:br>
              <a:rPr lang="en-AU" sz="2200" dirty="0" smtClean="0"/>
            </a:br>
            <a:r>
              <a:rPr lang="en-AU" sz="2200" dirty="0" smtClean="0">
                <a:solidFill>
                  <a:srgbClr val="FF0000"/>
                </a:solidFill>
              </a:rPr>
              <a:t>REMEMBER ONLY FERTILIZE IN THE GROWING OR FLOWERING PERIOD.</a:t>
            </a:r>
            <a:br>
              <a:rPr lang="en-AU" sz="2200" dirty="0" smtClean="0">
                <a:solidFill>
                  <a:srgbClr val="FF0000"/>
                </a:solidFill>
              </a:rPr>
            </a:br>
            <a:r>
              <a:rPr lang="en-AU" dirty="0" smtClean="0">
                <a:solidFill>
                  <a:srgbClr val="9BBB59"/>
                </a:solidFill>
              </a:rPr>
              <a:t> </a:t>
            </a:r>
            <a:r>
              <a:rPr lang="en-AU" dirty="0" smtClean="0">
                <a:solidFill>
                  <a:schemeClr val="accent3"/>
                </a:solidFill>
              </a:rPr>
              <a:t/>
            </a:r>
            <a:br>
              <a:rPr lang="en-AU" dirty="0" smtClean="0">
                <a:solidFill>
                  <a:schemeClr val="accent3"/>
                </a:solidFill>
              </a:rPr>
            </a:br>
            <a:endParaRPr lang="en-AU" dirty="0">
              <a:solidFill>
                <a:schemeClr val="accent3"/>
              </a:solidFill>
            </a:endParaRPr>
          </a:p>
        </p:txBody>
      </p:sp>
    </p:spTree>
    <p:extLst>
      <p:ext uri="{BB962C8B-B14F-4D97-AF65-F5344CB8AC3E}">
        <p14:creationId xmlns:p14="http://schemas.microsoft.com/office/powerpoint/2010/main" val="3976202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81003"/>
            <a:ext cx="7924800" cy="7232749"/>
          </a:xfrm>
          <a:prstGeom prst="rect">
            <a:avLst/>
          </a:prstGeom>
        </p:spPr>
        <p:txBody>
          <a:bodyPr wrap="square">
            <a:spAutoFit/>
          </a:bodyPr>
          <a:lstStyle/>
          <a:p>
            <a:r>
              <a:rPr lang="en-AU" sz="4400" dirty="0" smtClean="0">
                <a:solidFill>
                  <a:srgbClr val="9BBB59"/>
                </a:solidFill>
                <a:ea typeface="+mj-ea"/>
                <a:cs typeface="+mj-cs"/>
              </a:rPr>
              <a:t>        Chemical Fertilizers.</a:t>
            </a:r>
          </a:p>
          <a:p>
            <a:r>
              <a:rPr lang="en-AU" sz="2000" dirty="0" smtClean="0">
                <a:ea typeface="+mj-ea"/>
                <a:cs typeface="+mj-cs"/>
              </a:rPr>
              <a:t>In chemical fertilizer There are also two different types .</a:t>
            </a:r>
          </a:p>
          <a:p>
            <a:pPr marL="457200" indent="-457200">
              <a:buAutoNum type="arabicParenBoth"/>
            </a:pPr>
            <a:r>
              <a:rPr lang="en-AU" sz="2000" dirty="0" smtClean="0">
                <a:ea typeface="+mj-ea"/>
                <a:cs typeface="+mj-cs"/>
              </a:rPr>
              <a:t>Slow release.</a:t>
            </a:r>
          </a:p>
          <a:p>
            <a:pPr marL="457200" indent="-457200">
              <a:buAutoNum type="arabicParenBoth"/>
            </a:pPr>
            <a:r>
              <a:rPr lang="en-AU" sz="2000" dirty="0" smtClean="0">
                <a:ea typeface="+mj-ea"/>
                <a:cs typeface="+mj-cs"/>
              </a:rPr>
              <a:t>Granular (Soluble type fertilizers).</a:t>
            </a:r>
          </a:p>
          <a:p>
            <a:endParaRPr lang="en-AU" sz="2000" dirty="0">
              <a:ea typeface="+mj-ea"/>
              <a:cs typeface="+mj-cs"/>
            </a:endParaRPr>
          </a:p>
          <a:p>
            <a:r>
              <a:rPr lang="en-AU" sz="2000" dirty="0"/>
              <a:t>A chemical fertilizer is defined as any inorganic material of wholly or partially synthetic origin that is </a:t>
            </a:r>
            <a:r>
              <a:rPr lang="en-AU" sz="2000" dirty="0" smtClean="0"/>
              <a:t>added to the potting media </a:t>
            </a:r>
            <a:r>
              <a:rPr lang="en-AU" sz="2000" dirty="0"/>
              <a:t>to sustain plant </a:t>
            </a:r>
            <a:r>
              <a:rPr lang="en-AU" sz="2000" dirty="0" smtClean="0"/>
              <a:t>growth and flowering.</a:t>
            </a:r>
          </a:p>
          <a:p>
            <a:endParaRPr lang="en-AU" sz="2000" dirty="0">
              <a:ea typeface="+mj-ea"/>
              <a:cs typeface="+mj-cs"/>
            </a:endParaRPr>
          </a:p>
          <a:p>
            <a:r>
              <a:rPr lang="en-AU" sz="2000" dirty="0" smtClean="0">
                <a:ea typeface="+mj-ea"/>
                <a:cs typeface="+mj-cs"/>
              </a:rPr>
              <a:t>Slow release fertilizers are generally  granular and are scattered around the surface of the potting media. They rely on heat and water to break down into the potting media. Read the label as it may say 6 months release, however if the ambient temperature is higher than 27 degrees C  they will break down quicker.</a:t>
            </a:r>
          </a:p>
          <a:p>
            <a:endParaRPr lang="en-AU" sz="2000" dirty="0">
              <a:ea typeface="+mj-ea"/>
              <a:cs typeface="+mj-cs"/>
            </a:endParaRPr>
          </a:p>
          <a:p>
            <a:r>
              <a:rPr lang="en-AU" sz="2000" dirty="0" smtClean="0">
                <a:ea typeface="+mj-ea"/>
                <a:cs typeface="+mj-cs"/>
              </a:rPr>
              <a:t>Soluble fertilizers  are generally mixed with a liquid such as water and sprayed onto the orchid or potting media. The dilution rate is critical  because if the mixture is too strong it will burn the roots or flowers and damage the plant. </a:t>
            </a:r>
            <a:r>
              <a:rPr lang="en-AU" sz="2000" dirty="0" smtClean="0">
                <a:solidFill>
                  <a:srgbClr val="FF0000"/>
                </a:solidFill>
                <a:ea typeface="+mj-ea"/>
                <a:cs typeface="+mj-cs"/>
              </a:rPr>
              <a:t>Remember it is better to fertilize WEAKLY,  WEEKLY.</a:t>
            </a:r>
          </a:p>
          <a:p>
            <a:endParaRPr lang="en-AU" sz="2000" dirty="0" smtClean="0">
              <a:ea typeface="+mj-ea"/>
              <a:cs typeface="+mj-cs"/>
            </a:endParaRPr>
          </a:p>
          <a:p>
            <a:r>
              <a:rPr lang="en-AU" sz="2000" dirty="0">
                <a:ea typeface="+mj-ea"/>
                <a:cs typeface="+mj-cs"/>
              </a:rPr>
              <a:t> </a:t>
            </a:r>
            <a:endParaRPr lang="en-AU" sz="2000" dirty="0" smtClean="0">
              <a:ea typeface="+mj-ea"/>
              <a:cs typeface="+mj-cs"/>
            </a:endParaRPr>
          </a:p>
          <a:p>
            <a:endParaRPr lang="en-AU" sz="2000" dirty="0" smtClean="0">
              <a:ea typeface="+mj-ea"/>
              <a:cs typeface="+mj-cs"/>
            </a:endParaRPr>
          </a:p>
        </p:txBody>
      </p:sp>
    </p:spTree>
    <p:extLst>
      <p:ext uri="{BB962C8B-B14F-4D97-AF65-F5344CB8AC3E}">
        <p14:creationId xmlns:p14="http://schemas.microsoft.com/office/powerpoint/2010/main" val="1789326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76600"/>
            <a:ext cx="8458200" cy="3962400"/>
          </a:xfrm>
        </p:spPr>
        <p:txBody>
          <a:bodyPr>
            <a:normAutofit fontScale="90000"/>
          </a:bodyPr>
          <a:lstStyle/>
          <a:p>
            <a:r>
              <a:rPr lang="en-AU" b="1" i="1" dirty="0" smtClean="0">
                <a:solidFill>
                  <a:srgbClr val="00B050"/>
                </a:solidFill>
              </a:rPr>
              <a:t>Fertilizing of my orchids.</a:t>
            </a:r>
            <a:br>
              <a:rPr lang="en-AU" b="1" i="1" dirty="0" smtClean="0">
                <a:solidFill>
                  <a:srgbClr val="00B050"/>
                </a:solidFill>
              </a:rPr>
            </a:br>
            <a:r>
              <a:rPr lang="en-AU" sz="2800" dirty="0" smtClean="0"/>
              <a:t>Fertilizing orchids is an essential part of growing good plants.</a:t>
            </a:r>
            <a:br>
              <a:rPr lang="en-AU" sz="2800" dirty="0" smtClean="0"/>
            </a:br>
            <a:r>
              <a:rPr lang="en-AU" sz="2800" dirty="0" smtClean="0"/>
              <a:t>I use a variety of chemicals for different results.</a:t>
            </a:r>
            <a:br>
              <a:rPr lang="en-AU" sz="2800" dirty="0" smtClean="0"/>
            </a:br>
            <a:r>
              <a:rPr lang="en-AU" sz="2800" dirty="0" smtClean="0"/>
              <a:t>Bes</a:t>
            </a:r>
            <a:r>
              <a:rPr lang="en-AU" sz="2800" dirty="0" smtClean="0">
                <a:solidFill>
                  <a:prstClr val="black"/>
                </a:solidFill>
              </a:rPr>
              <a:t>ides </a:t>
            </a:r>
            <a:r>
              <a:rPr lang="en-AU" sz="2800" dirty="0">
                <a:solidFill>
                  <a:prstClr val="black"/>
                </a:solidFill>
              </a:rPr>
              <a:t>the application of a chemical fertilizer </a:t>
            </a:r>
            <a:br>
              <a:rPr lang="en-AU" sz="2800" dirty="0">
                <a:solidFill>
                  <a:prstClr val="black"/>
                </a:solidFill>
              </a:rPr>
            </a:br>
            <a:r>
              <a:rPr lang="en-AU" sz="2800" dirty="0" smtClean="0"/>
              <a:t>every 10 days in the growing and flowering periods, I also use a combination of </a:t>
            </a:r>
            <a:r>
              <a:rPr lang="en-AU" sz="2800" b="1" dirty="0" smtClean="0">
                <a:solidFill>
                  <a:srgbClr val="00B050"/>
                </a:solidFill>
              </a:rPr>
              <a:t>Epsom Salts </a:t>
            </a:r>
            <a:r>
              <a:rPr lang="en-AU" sz="2800" dirty="0" smtClean="0"/>
              <a:t>(75gm per 100 litres of water) and </a:t>
            </a:r>
            <a:r>
              <a:rPr lang="en-AU" sz="2800" b="1" dirty="0" err="1" smtClean="0">
                <a:solidFill>
                  <a:srgbClr val="00B050"/>
                </a:solidFill>
              </a:rPr>
              <a:t>Condy’s</a:t>
            </a:r>
            <a:r>
              <a:rPr lang="en-AU" sz="2800" b="1" dirty="0" smtClean="0">
                <a:solidFill>
                  <a:srgbClr val="00B050"/>
                </a:solidFill>
              </a:rPr>
              <a:t> Crystals </a:t>
            </a:r>
            <a:r>
              <a:rPr lang="en-AU" sz="2800" dirty="0" smtClean="0"/>
              <a:t>(5gm per 100 litre of water) at least twice a year in the spring and in the </a:t>
            </a:r>
            <a:r>
              <a:rPr lang="en-AU" sz="2800" dirty="0" err="1" smtClean="0"/>
              <a:t>autum</a:t>
            </a:r>
            <a:r>
              <a:rPr lang="en-AU" sz="2800" dirty="0" smtClean="0"/>
              <a:t>.</a:t>
            </a:r>
            <a:br>
              <a:rPr lang="en-AU" sz="2800" dirty="0" smtClean="0"/>
            </a:br>
            <a:r>
              <a:rPr lang="en-AU" sz="2800" dirty="0" smtClean="0"/>
              <a:t>Also twice a year I use</a:t>
            </a:r>
            <a:r>
              <a:rPr lang="en-AU" sz="2800" dirty="0"/>
              <a:t> </a:t>
            </a:r>
            <a:r>
              <a:rPr lang="en-AU" sz="2800" dirty="0" smtClean="0"/>
              <a:t>50% </a:t>
            </a:r>
            <a:r>
              <a:rPr lang="en-AU" sz="2800" b="1" dirty="0" err="1" smtClean="0">
                <a:solidFill>
                  <a:srgbClr val="00B050"/>
                </a:solidFill>
              </a:rPr>
              <a:t>Dolimite</a:t>
            </a:r>
            <a:r>
              <a:rPr lang="en-AU" sz="2800" dirty="0" smtClean="0"/>
              <a:t> and 50% </a:t>
            </a:r>
            <a:r>
              <a:rPr lang="en-AU" sz="2800" b="1" dirty="0">
                <a:solidFill>
                  <a:srgbClr val="00B050"/>
                </a:solidFill>
              </a:rPr>
              <a:t>B</a:t>
            </a:r>
            <a:r>
              <a:rPr lang="en-AU" sz="2800" b="1" dirty="0" smtClean="0">
                <a:solidFill>
                  <a:srgbClr val="00B050"/>
                </a:solidFill>
              </a:rPr>
              <a:t>lood and Bone </a:t>
            </a:r>
            <a:r>
              <a:rPr lang="en-AU" sz="2800" dirty="0" smtClean="0"/>
              <a:t>which is sprinkled over the foliage and pots just prior to rain, but if the rain does not wash all the residue into the potting media then I use the hose to water to remove the remaining residue.</a:t>
            </a:r>
            <a:br>
              <a:rPr lang="en-AU" sz="2800" dirty="0" smtClean="0"/>
            </a:br>
            <a:r>
              <a:rPr lang="en-AU" sz="2800" dirty="0" smtClean="0"/>
              <a:t>This is to readjust the pH and sweeten the freshness of the growing media.    </a:t>
            </a:r>
            <a:br>
              <a:rPr lang="en-AU" sz="2800" dirty="0" smtClean="0"/>
            </a:br>
            <a:r>
              <a:rPr lang="en-AU" sz="2800" dirty="0" smtClean="0"/>
              <a:t/>
            </a:r>
            <a:br>
              <a:rPr lang="en-AU" sz="2800" dirty="0" smtClean="0"/>
            </a:br>
            <a:r>
              <a:rPr lang="en-AU" sz="2800" dirty="0"/>
              <a:t/>
            </a:r>
            <a:br>
              <a:rPr lang="en-AU" sz="2800" dirty="0"/>
            </a:br>
            <a:r>
              <a:rPr lang="en-AU" sz="2800" dirty="0" smtClean="0"/>
              <a:t/>
            </a:r>
            <a:br>
              <a:rPr lang="en-AU" sz="2800" dirty="0" smtClean="0"/>
            </a:br>
            <a:r>
              <a:rPr lang="en-AU" sz="2800" dirty="0"/>
              <a:t/>
            </a:r>
            <a:br>
              <a:rPr lang="en-AU" sz="2800" dirty="0"/>
            </a:br>
            <a:r>
              <a:rPr lang="en-AU" sz="2800" dirty="0" smtClean="0"/>
              <a:t/>
            </a:r>
            <a:br>
              <a:rPr lang="en-AU" sz="2800" dirty="0" smtClean="0"/>
            </a:br>
            <a:r>
              <a:rPr lang="en-AU" sz="2800" dirty="0"/>
              <a:t/>
            </a:r>
            <a:br>
              <a:rPr lang="en-AU" sz="2800" dirty="0"/>
            </a:br>
            <a:r>
              <a:rPr lang="en-AU" sz="2800" dirty="0" smtClean="0"/>
              <a:t/>
            </a:r>
            <a:br>
              <a:rPr lang="en-AU" sz="2800" dirty="0" smtClean="0"/>
            </a:br>
            <a:r>
              <a:rPr lang="en-AU" dirty="0"/>
              <a:t/>
            </a:r>
            <a:br>
              <a:rPr lang="en-AU" dirty="0"/>
            </a:br>
            <a:endParaRPr lang="en-AU" dirty="0"/>
          </a:p>
        </p:txBody>
      </p:sp>
    </p:spTree>
    <p:extLst>
      <p:ext uri="{BB962C8B-B14F-4D97-AF65-F5344CB8AC3E}">
        <p14:creationId xmlns:p14="http://schemas.microsoft.com/office/powerpoint/2010/main" val="45734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905000"/>
            <a:ext cx="8229600" cy="533400"/>
          </a:xfrm>
        </p:spPr>
        <p:txBody>
          <a:bodyPr>
            <a:normAutofit fontScale="90000"/>
          </a:bodyPr>
          <a:lstStyle/>
          <a:p>
            <a:r>
              <a:rPr lang="en-AU" sz="3000" dirty="0">
                <a:solidFill>
                  <a:prstClr val="black"/>
                </a:solidFill>
              </a:rPr>
              <a:t>The photographs below show the results of </a:t>
            </a:r>
            <a:r>
              <a:rPr lang="en-AU" sz="3000" dirty="0" smtClean="0">
                <a:solidFill>
                  <a:prstClr val="black"/>
                </a:solidFill>
              </a:rPr>
              <a:t>fertilizing.</a:t>
            </a:r>
            <a:br>
              <a:rPr lang="en-AU" sz="3000" dirty="0" smtClean="0">
                <a:solidFill>
                  <a:prstClr val="black"/>
                </a:solidFill>
              </a:rPr>
            </a:br>
            <a:r>
              <a:rPr lang="en-AU" sz="2200" dirty="0" smtClean="0">
                <a:solidFill>
                  <a:prstClr val="black"/>
                </a:solidFill>
              </a:rPr>
              <a:t>All 4 seedlings are from the same pod and the plants fed in different ways.</a:t>
            </a:r>
            <a:br>
              <a:rPr lang="en-AU" sz="2200" dirty="0" smtClean="0">
                <a:solidFill>
                  <a:prstClr val="black"/>
                </a:solidFill>
              </a:rPr>
            </a:br>
            <a:r>
              <a:rPr lang="en-AU" sz="2200" dirty="0" smtClean="0">
                <a:solidFill>
                  <a:prstClr val="black"/>
                </a:solidFill>
              </a:rPr>
              <a:t>The plants were all Den </a:t>
            </a:r>
            <a:r>
              <a:rPr lang="en-AU" sz="2200" dirty="0" err="1" smtClean="0">
                <a:solidFill>
                  <a:prstClr val="black"/>
                </a:solidFill>
              </a:rPr>
              <a:t>speciosum</a:t>
            </a:r>
            <a:r>
              <a:rPr lang="en-AU" sz="2200" dirty="0" smtClean="0">
                <a:solidFill>
                  <a:prstClr val="black"/>
                </a:solidFill>
              </a:rPr>
              <a:t> var. </a:t>
            </a:r>
            <a:r>
              <a:rPr lang="en-AU" sz="2200" dirty="0" err="1" smtClean="0">
                <a:solidFill>
                  <a:prstClr val="black"/>
                </a:solidFill>
              </a:rPr>
              <a:t>speciosum</a:t>
            </a:r>
            <a:r>
              <a:rPr lang="en-AU" sz="2200" dirty="0" smtClean="0">
                <a:solidFill>
                  <a:prstClr val="black"/>
                </a:solidFill>
              </a:rPr>
              <a:t> “Dreamtime” crossed with Den </a:t>
            </a:r>
            <a:r>
              <a:rPr lang="en-AU" sz="2200" dirty="0" err="1" smtClean="0">
                <a:solidFill>
                  <a:prstClr val="black"/>
                </a:solidFill>
              </a:rPr>
              <a:t>speciosum</a:t>
            </a:r>
            <a:r>
              <a:rPr lang="en-AU" sz="2200" dirty="0" smtClean="0">
                <a:solidFill>
                  <a:prstClr val="black"/>
                </a:solidFill>
              </a:rPr>
              <a:t> var. </a:t>
            </a:r>
            <a:r>
              <a:rPr lang="en-AU" sz="2200" dirty="0" err="1" smtClean="0">
                <a:solidFill>
                  <a:prstClr val="black"/>
                </a:solidFill>
              </a:rPr>
              <a:t>speciosum</a:t>
            </a:r>
            <a:r>
              <a:rPr lang="en-AU" sz="2200" dirty="0" smtClean="0">
                <a:solidFill>
                  <a:prstClr val="black"/>
                </a:solidFill>
              </a:rPr>
              <a:t> “Heather” AM/ANOS and were obtained from Ross &amp; Ronda at </a:t>
            </a:r>
            <a:r>
              <a:rPr lang="en-AU" sz="2200" dirty="0" err="1" smtClean="0">
                <a:solidFill>
                  <a:prstClr val="black"/>
                </a:solidFill>
              </a:rPr>
              <a:t>Cedarvale</a:t>
            </a:r>
            <a:r>
              <a:rPr lang="en-AU" sz="2200" dirty="0" smtClean="0">
                <a:solidFill>
                  <a:prstClr val="black"/>
                </a:solidFill>
              </a:rPr>
              <a:t> Orchids at the Southern Orchid Spectacular in 2016.</a:t>
            </a:r>
            <a:r>
              <a:rPr lang="en-AU" sz="2200" dirty="0">
                <a:solidFill>
                  <a:prstClr val="black"/>
                </a:solidFill>
              </a:rPr>
              <a:t/>
            </a:r>
            <a:br>
              <a:rPr lang="en-AU" sz="2200" dirty="0">
                <a:solidFill>
                  <a:prstClr val="black"/>
                </a:solidFill>
              </a:rPr>
            </a:br>
            <a:r>
              <a:rPr lang="en-AU" sz="2200" dirty="0" smtClean="0">
                <a:solidFill>
                  <a:prstClr val="black"/>
                </a:solidFill>
              </a:rPr>
              <a:t>The pot on the left was given no fertilizer at all. </a:t>
            </a:r>
            <a:br>
              <a:rPr lang="en-AU" sz="2200" dirty="0" smtClean="0">
                <a:solidFill>
                  <a:prstClr val="black"/>
                </a:solidFill>
              </a:rPr>
            </a:br>
            <a:r>
              <a:rPr lang="en-AU" sz="2200" dirty="0" smtClean="0">
                <a:solidFill>
                  <a:prstClr val="black"/>
                </a:solidFill>
              </a:rPr>
              <a:t>The next pot was only given Blood and Bone on top of the potting media. </a:t>
            </a:r>
            <a:br>
              <a:rPr lang="en-AU" sz="2200" dirty="0" smtClean="0">
                <a:solidFill>
                  <a:prstClr val="black"/>
                </a:solidFill>
              </a:rPr>
            </a:br>
            <a:r>
              <a:rPr lang="en-AU" sz="2200" dirty="0" smtClean="0">
                <a:solidFill>
                  <a:prstClr val="black"/>
                </a:solidFill>
              </a:rPr>
              <a:t>Then the 3rd pot was fed with a fertilizer readily available to the general public, mixed with water and sprayed on the plant.</a:t>
            </a:r>
            <a:br>
              <a:rPr lang="en-AU" sz="2200" dirty="0" smtClean="0">
                <a:solidFill>
                  <a:prstClr val="black"/>
                </a:solidFill>
              </a:rPr>
            </a:br>
            <a:r>
              <a:rPr lang="en-AU" sz="2200" dirty="0" smtClean="0">
                <a:solidFill>
                  <a:prstClr val="black"/>
                </a:solidFill>
              </a:rPr>
              <a:t>The last plant was fed with a specialised commercially available fertilizer, having an N.P.K. 19:2.5:17 plus trace elements but is not available to the general public. This was mixed with water and sprayed on the plant. </a:t>
            </a:r>
            <a:br>
              <a:rPr lang="en-AU" sz="2200" dirty="0" smtClean="0">
                <a:solidFill>
                  <a:prstClr val="black"/>
                </a:solidFill>
              </a:rPr>
            </a:br>
            <a:endParaRPr lang="en-AU" sz="2200" dirty="0"/>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4114868"/>
            <a:ext cx="4038600" cy="2685239"/>
          </a:xfrm>
        </p:spPr>
      </p:pic>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4114868"/>
            <a:ext cx="4038600" cy="2685239"/>
          </a:xfrm>
        </p:spPr>
      </p:pic>
    </p:spTree>
    <p:extLst>
      <p:ext uri="{BB962C8B-B14F-4D97-AF65-F5344CB8AC3E}">
        <p14:creationId xmlns:p14="http://schemas.microsoft.com/office/powerpoint/2010/main" val="2920066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477000"/>
          </a:xfrm>
        </p:spPr>
        <p:txBody>
          <a:bodyPr>
            <a:normAutofit fontScale="90000"/>
          </a:bodyPr>
          <a:lstStyle/>
          <a:p>
            <a:r>
              <a:rPr lang="en-US" dirty="0" smtClean="0">
                <a:solidFill>
                  <a:srgbClr val="FF0000"/>
                </a:solidFill>
              </a:rPr>
              <a:t>Watering </a:t>
            </a:r>
            <a:br>
              <a:rPr lang="en-US" dirty="0" smtClean="0">
                <a:solidFill>
                  <a:srgbClr val="FF0000"/>
                </a:solidFill>
              </a:rPr>
            </a:br>
            <a:r>
              <a:rPr lang="en-US" sz="2000" dirty="0" smtClean="0">
                <a:solidFill>
                  <a:srgbClr val="FF0000"/>
                </a:solidFill>
              </a:rPr>
              <a:t>More orchids die by incorrect watering than any other cause.</a:t>
            </a:r>
            <a:br>
              <a:rPr lang="en-US" sz="2000" dirty="0" smtClean="0">
                <a:solidFill>
                  <a:srgbClr val="FF0000"/>
                </a:solidFill>
              </a:rPr>
            </a:br>
            <a:r>
              <a:rPr lang="en-AU" sz="2000" dirty="0" smtClean="0"/>
              <a:t>Water </a:t>
            </a:r>
            <a:r>
              <a:rPr lang="en-AU" sz="2000" dirty="0"/>
              <a:t>your </a:t>
            </a:r>
            <a:r>
              <a:rPr lang="en-AU" sz="2000" dirty="0" smtClean="0"/>
              <a:t>orchids only </a:t>
            </a:r>
            <a:r>
              <a:rPr lang="en-AU" sz="2000" dirty="0"/>
              <a:t>when they need it. Plants need water for the process of photosynthesis. They need water when they are in active growth and they need water when they are transpiring heavily. From this it could be said that for plants under shade-house conditions, it is almost impossible to over-water in summer and conversely it is almost impossible to under water in winter. This is assuming of course that the </a:t>
            </a:r>
            <a:r>
              <a:rPr lang="en-AU" sz="2000" dirty="0" smtClean="0"/>
              <a:t>orchids </a:t>
            </a:r>
            <a:r>
              <a:rPr lang="en-AU" sz="2000" dirty="0"/>
              <a:t>have adequate </a:t>
            </a:r>
            <a:r>
              <a:rPr lang="en-AU" sz="2000" dirty="0" smtClean="0"/>
              <a:t> drainage. Water should never be able to pool in pots.</a:t>
            </a:r>
            <a:r>
              <a:rPr lang="en-US" sz="2000" dirty="0" smtClean="0">
                <a:solidFill>
                  <a:srgbClr val="FF0000"/>
                </a:solidFill>
              </a:rPr>
              <a:t/>
            </a:r>
            <a:br>
              <a:rPr lang="en-US" sz="2000" dirty="0" smtClean="0">
                <a:solidFill>
                  <a:srgbClr val="FF0000"/>
                </a:solidFill>
              </a:rPr>
            </a:br>
            <a:r>
              <a:rPr lang="en-US" sz="2000" dirty="0" smtClean="0"/>
              <a:t>Here are some precautions to overcome problems with watering of orchids.</a:t>
            </a:r>
            <a:br>
              <a:rPr lang="en-US" sz="2000" dirty="0" smtClean="0"/>
            </a:br>
            <a:r>
              <a:rPr lang="en-US" sz="2000" dirty="0" smtClean="0"/>
              <a:t>1) Never water any orchids when the ambient temperature is above 27 degrees C. The best method is to wet the ground under the benching, this will increase the humidity and cool the plants down. </a:t>
            </a:r>
            <a:br>
              <a:rPr lang="en-US" sz="2000" dirty="0" smtClean="0"/>
            </a:br>
            <a:r>
              <a:rPr lang="en-US" sz="2000" dirty="0" smtClean="0"/>
              <a:t>2) Never water an orchid if the ambient temperature is below 10 degrees C. Some orchids don’t mind being cold. They don’t mind being wet but when you combine the two </a:t>
            </a:r>
            <a:r>
              <a:rPr lang="en-US" sz="2000" dirty="0" err="1" smtClean="0"/>
              <a:t>ie</a:t>
            </a:r>
            <a:r>
              <a:rPr lang="en-US" sz="2000" dirty="0" smtClean="0"/>
              <a:t>. cold and wet it is a disaster and chances are that they will die.</a:t>
            </a:r>
            <a:br>
              <a:rPr lang="en-US" sz="2000" dirty="0" smtClean="0"/>
            </a:br>
            <a:r>
              <a:rPr lang="en-US" sz="2000" dirty="0" smtClean="0"/>
              <a:t>3) Never allow water to collect in the new growth where the leaves join the canes as the water will pool and fungus will develop and this area will go black and the leaf will die and drop off.</a:t>
            </a:r>
            <a:br>
              <a:rPr lang="en-US" sz="2000" dirty="0" smtClean="0"/>
            </a:br>
            <a:r>
              <a:rPr lang="en-US" sz="2000" dirty="0" smtClean="0"/>
              <a:t>4) With Phalaenopsis orchids it is better to immerse the pot in an ice cream container so that the water only reaches just below the level of the potting media top level for half an hour then let it drain. This will prevent crown rot which will kill the orchid.</a:t>
            </a:r>
            <a:endParaRPr lang="en-AU" sz="2000" dirty="0"/>
          </a:p>
        </p:txBody>
      </p:sp>
    </p:spTree>
    <p:extLst>
      <p:ext uri="{BB962C8B-B14F-4D97-AF65-F5344CB8AC3E}">
        <p14:creationId xmlns:p14="http://schemas.microsoft.com/office/powerpoint/2010/main" val="1980727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rPr>
              <a:t>This section is directed to the novice members of the Orchid Society.</a:t>
            </a:r>
            <a:endParaRPr lang="en-AU" dirty="0">
              <a:solidFill>
                <a:srgbClr val="00B0F0"/>
              </a:solidFill>
            </a:endParaRPr>
          </a:p>
        </p:txBody>
      </p:sp>
      <p:sp>
        <p:nvSpPr>
          <p:cNvPr id="3" name="Content Placeholder 2"/>
          <p:cNvSpPr>
            <a:spLocks noGrp="1"/>
          </p:cNvSpPr>
          <p:nvPr>
            <p:ph idx="1"/>
          </p:nvPr>
        </p:nvSpPr>
        <p:spPr>
          <a:xfrm>
            <a:off x="457200" y="1371603"/>
            <a:ext cx="8229600" cy="4678363"/>
          </a:xfrm>
        </p:spPr>
        <p:txBody>
          <a:bodyPr/>
          <a:lstStyle/>
          <a:p>
            <a:pPr marL="0" indent="0">
              <a:buNone/>
            </a:pPr>
            <a:r>
              <a:rPr lang="en-US" dirty="0" smtClean="0"/>
              <a:t>For a novice grower it is far better to purchase a well established plant rather than a small seedling as the chance of survival is far greater for an advanced plant.</a:t>
            </a:r>
            <a:endParaRPr lang="en-AU"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585" y="3657600"/>
            <a:ext cx="2793924" cy="1826386"/>
          </a:xfrm>
          <a:prstGeom prst="rect">
            <a:avLst/>
          </a:prstGeom>
        </p:spPr>
      </p:pic>
      <p:sp>
        <p:nvSpPr>
          <p:cNvPr id="5" name="Rectangle 4"/>
          <p:cNvSpPr/>
          <p:nvPr/>
        </p:nvSpPr>
        <p:spPr>
          <a:xfrm>
            <a:off x="457200" y="5715000"/>
            <a:ext cx="3211264" cy="400110"/>
          </a:xfrm>
          <a:prstGeom prst="rect">
            <a:avLst/>
          </a:prstGeom>
        </p:spPr>
        <p:txBody>
          <a:bodyPr wrap="none">
            <a:spAutoFit/>
          </a:bodyPr>
          <a:lstStyle/>
          <a:p>
            <a:pPr algn="ctr">
              <a:spcBef>
                <a:spcPct val="0"/>
              </a:spcBef>
            </a:pPr>
            <a:r>
              <a:rPr lang="en-US" sz="2000" dirty="0">
                <a:solidFill>
                  <a:prstClr val="black"/>
                </a:solidFill>
              </a:rPr>
              <a:t>Typical example of a seedling</a:t>
            </a:r>
            <a:endParaRPr lang="en-AU" sz="2000" dirty="0">
              <a:solidFill>
                <a:prstClr val="black"/>
              </a:solidFill>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493" y="3684221"/>
            <a:ext cx="2667000" cy="1773271"/>
          </a:xfrm>
          <a:prstGeom prst="rect">
            <a:avLst/>
          </a:prstGeom>
        </p:spPr>
      </p:pic>
      <p:sp>
        <p:nvSpPr>
          <p:cNvPr id="7" name="Rectangle 6"/>
          <p:cNvSpPr/>
          <p:nvPr/>
        </p:nvSpPr>
        <p:spPr>
          <a:xfrm>
            <a:off x="4495800" y="5638866"/>
            <a:ext cx="4267200" cy="646331"/>
          </a:xfrm>
          <a:prstGeom prst="rect">
            <a:avLst/>
          </a:prstGeom>
        </p:spPr>
        <p:txBody>
          <a:bodyPr wrap="square">
            <a:spAutoFit/>
          </a:bodyPr>
          <a:lstStyle/>
          <a:p>
            <a:r>
              <a:rPr lang="en-US" dirty="0">
                <a:solidFill>
                  <a:prstClr val="black"/>
                </a:solidFill>
              </a:rPr>
              <a:t>For the novice it is better to purchase a well established plant in say a 100mm dia. pot</a:t>
            </a:r>
            <a:endParaRPr lang="en-AU" dirty="0">
              <a:solidFill>
                <a:prstClr val="black"/>
              </a:solidFill>
            </a:endParaRPr>
          </a:p>
        </p:txBody>
      </p:sp>
    </p:spTree>
    <p:extLst>
      <p:ext uri="{BB962C8B-B14F-4D97-AF65-F5344CB8AC3E}">
        <p14:creationId xmlns:p14="http://schemas.microsoft.com/office/powerpoint/2010/main" val="445434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34"/>
            <a:ext cx="7886700" cy="3368671"/>
          </a:xfrm>
        </p:spPr>
        <p:txBody>
          <a:bodyPr>
            <a:normAutofit fontScale="90000"/>
          </a:bodyPr>
          <a:lstStyle/>
          <a:p>
            <a:r>
              <a:rPr lang="en-AU" dirty="0" smtClean="0">
                <a:solidFill>
                  <a:schemeClr val="accent2">
                    <a:lumMod val="75000"/>
                  </a:schemeClr>
                </a:solidFill>
              </a:rPr>
              <a:t>            Re-potting of an orchid</a:t>
            </a:r>
            <a:r>
              <a:rPr lang="en-AU" dirty="0" smtClean="0"/>
              <a:t>.</a:t>
            </a:r>
            <a:br>
              <a:rPr lang="en-AU" dirty="0" smtClean="0"/>
            </a:br>
            <a:r>
              <a:rPr lang="en-AU" sz="2000" dirty="0" smtClean="0"/>
              <a:t>Orchids can be re-potted in several ways. Firstly they can be potted on, where the plant is removed from the pot and placed into a larger pot. The second method is where the plant is removed from the pot and cut into many divisions all being re-potted into individual pots, or in some cases they can be secured to bark or cork.</a:t>
            </a:r>
            <a:br>
              <a:rPr lang="en-AU" sz="2000" dirty="0" smtClean="0"/>
            </a:br>
            <a:r>
              <a:rPr lang="en-AU" sz="2000" dirty="0" smtClean="0"/>
              <a:t>But remembering not to select a pot much bigger than the individual plant.</a:t>
            </a:r>
            <a:br>
              <a:rPr lang="en-AU" sz="2000" dirty="0" smtClean="0"/>
            </a:br>
            <a:r>
              <a:rPr lang="en-AU" sz="2000" dirty="0" smtClean="0"/>
              <a:t>Once an orchid is re-potted, it is essential that it be re-potted every two to three years as the media becomes “stale” over time, the media breaks down increasing the P H and the media in the case of bark, becomes dirt and the roots are unable to breathe. </a:t>
            </a:r>
            <a:r>
              <a:rPr lang="en-AU" sz="2000" dirty="0"/>
              <a:t>T</a:t>
            </a:r>
            <a:r>
              <a:rPr lang="en-AU" sz="2000" dirty="0" smtClean="0"/>
              <a:t>he roots smother killing the orchid, as they  require oxygen to survive.</a:t>
            </a:r>
            <a:br>
              <a:rPr lang="en-AU" sz="2000" dirty="0" smtClean="0"/>
            </a:br>
            <a:r>
              <a:rPr lang="en-AU" sz="2000" dirty="0" smtClean="0"/>
              <a:t>Re-potting should take place when the roots are actively growing indicated by the green root tips as can be seen below. This time is generally after flowering.</a:t>
            </a:r>
            <a:endParaRPr lang="en-AU" sz="2000"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3962400"/>
            <a:ext cx="3886200" cy="2583312"/>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3962400"/>
            <a:ext cx="3886200" cy="2583790"/>
          </a:xfrm>
        </p:spPr>
      </p:pic>
    </p:spTree>
    <p:extLst>
      <p:ext uri="{BB962C8B-B14F-4D97-AF65-F5344CB8AC3E}">
        <p14:creationId xmlns:p14="http://schemas.microsoft.com/office/powerpoint/2010/main" val="2520533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Orchid facts</a:t>
            </a:r>
            <a:endParaRPr lang="en-AU" dirty="0"/>
          </a:p>
        </p:txBody>
      </p:sp>
      <p:sp>
        <p:nvSpPr>
          <p:cNvPr id="3" name="Content Placeholder 2"/>
          <p:cNvSpPr>
            <a:spLocks noGrp="1"/>
          </p:cNvSpPr>
          <p:nvPr>
            <p:ph idx="1"/>
          </p:nvPr>
        </p:nvSpPr>
        <p:spPr>
          <a:xfrm>
            <a:off x="381000" y="1295400"/>
            <a:ext cx="8229600" cy="6019800"/>
          </a:xfrm>
        </p:spPr>
        <p:txBody>
          <a:bodyPr>
            <a:normAutofit fontScale="40000" lnSpcReduction="20000"/>
          </a:bodyPr>
          <a:lstStyle/>
          <a:p>
            <a:r>
              <a:rPr lang="en-AU" sz="3400" dirty="0" smtClean="0"/>
              <a:t>In nature the orchid has one of the largest range of species of any flowering plant. </a:t>
            </a:r>
            <a:r>
              <a:rPr lang="en-AU" sz="3400" dirty="0" err="1" smtClean="0"/>
              <a:t>Approx</a:t>
            </a:r>
            <a:r>
              <a:rPr lang="en-AU" sz="3400" dirty="0" smtClean="0"/>
              <a:t> 30,000</a:t>
            </a:r>
          </a:p>
          <a:p>
            <a:r>
              <a:rPr lang="en-AU" sz="3400" dirty="0" smtClean="0"/>
              <a:t>The largest genera are  the </a:t>
            </a:r>
            <a:r>
              <a:rPr lang="en-AU" sz="3400" dirty="0" err="1" smtClean="0"/>
              <a:t>Bulbophyllum</a:t>
            </a:r>
            <a:r>
              <a:rPr lang="en-AU" sz="3400" dirty="0" smtClean="0"/>
              <a:t> (</a:t>
            </a:r>
            <a:r>
              <a:rPr lang="en-AU" sz="3400" dirty="0" err="1" smtClean="0"/>
              <a:t>approx</a:t>
            </a:r>
            <a:r>
              <a:rPr lang="en-AU" sz="3400" dirty="0" smtClean="0"/>
              <a:t> 2000 species) </a:t>
            </a:r>
            <a:r>
              <a:rPr lang="en-AU" sz="3400" dirty="0" err="1" smtClean="0"/>
              <a:t>Epidendrum</a:t>
            </a:r>
            <a:r>
              <a:rPr lang="en-AU" sz="3400" dirty="0" smtClean="0"/>
              <a:t> (</a:t>
            </a:r>
            <a:r>
              <a:rPr lang="en-AU" sz="3400" dirty="0" err="1" smtClean="0"/>
              <a:t>approx</a:t>
            </a:r>
            <a:r>
              <a:rPr lang="en-AU" sz="3400" dirty="0" smtClean="0"/>
              <a:t> 1500 species ) and the Dendrobium (</a:t>
            </a:r>
            <a:r>
              <a:rPr lang="en-AU" sz="3400" dirty="0" err="1" smtClean="0"/>
              <a:t>approx</a:t>
            </a:r>
            <a:r>
              <a:rPr lang="en-AU" sz="3400" dirty="0" smtClean="0"/>
              <a:t> 1400 species)</a:t>
            </a:r>
          </a:p>
          <a:p>
            <a:r>
              <a:rPr lang="en-AU" sz="3400" dirty="0" smtClean="0"/>
              <a:t>The habitat is from the  </a:t>
            </a:r>
            <a:r>
              <a:rPr lang="en-AU" sz="3400" dirty="0"/>
              <a:t>Arctic Circle to the </a:t>
            </a:r>
            <a:r>
              <a:rPr lang="en-AU" sz="3400" dirty="0" smtClean="0"/>
              <a:t>southern most </a:t>
            </a:r>
            <a:r>
              <a:rPr lang="en-AU" sz="3400" dirty="0"/>
              <a:t>jungle </a:t>
            </a:r>
            <a:r>
              <a:rPr lang="en-AU" sz="3400" dirty="0" smtClean="0"/>
              <a:t>in South America.</a:t>
            </a:r>
          </a:p>
          <a:p>
            <a:r>
              <a:rPr lang="en-AU" sz="3400" dirty="0" smtClean="0"/>
              <a:t>Some orchids first </a:t>
            </a:r>
            <a:r>
              <a:rPr lang="en-AU" sz="3400" dirty="0"/>
              <a:t>flowers won’t appear until at least 5 to 7 years after germination. </a:t>
            </a:r>
            <a:endParaRPr lang="en-AU" sz="3400" dirty="0" smtClean="0"/>
          </a:p>
          <a:p>
            <a:r>
              <a:rPr lang="en-AU" sz="3400" dirty="0" smtClean="0"/>
              <a:t>The orchid flower is the most popular </a:t>
            </a:r>
            <a:r>
              <a:rPr lang="en-AU" sz="3400" dirty="0"/>
              <a:t>flower </a:t>
            </a:r>
            <a:r>
              <a:rPr lang="en-AU" sz="3400" dirty="0" smtClean="0"/>
              <a:t>sold in the world.</a:t>
            </a:r>
          </a:p>
          <a:p>
            <a:r>
              <a:rPr lang="en-AU" sz="3400" dirty="0" smtClean="0"/>
              <a:t>Orchids </a:t>
            </a:r>
            <a:r>
              <a:rPr lang="en-AU" sz="3400" dirty="0"/>
              <a:t>are the official state symbol of the many, mostly tropical </a:t>
            </a:r>
            <a:r>
              <a:rPr lang="en-AU" sz="3400" dirty="0" smtClean="0"/>
              <a:t>countries.</a:t>
            </a:r>
          </a:p>
          <a:p>
            <a:r>
              <a:rPr lang="en-AU" sz="3400" dirty="0"/>
              <a:t>The </a:t>
            </a:r>
            <a:r>
              <a:rPr lang="en-AU" sz="3400" dirty="0">
                <a:hlinkClick r:id="rId2"/>
              </a:rPr>
              <a:t>Kew Royal Botanic Gardens</a:t>
            </a:r>
            <a:r>
              <a:rPr lang="en-AU" sz="3400" dirty="0"/>
              <a:t> reported that between 200 and 300 new </a:t>
            </a:r>
            <a:r>
              <a:rPr lang="en-AU" sz="3400" dirty="0" smtClean="0"/>
              <a:t>orchid species </a:t>
            </a:r>
            <a:r>
              <a:rPr lang="en-AU" sz="3400" dirty="0"/>
              <a:t>are being found every year, </a:t>
            </a:r>
            <a:endParaRPr lang="en-AU" sz="3400" dirty="0" smtClean="0"/>
          </a:p>
          <a:p>
            <a:r>
              <a:rPr lang="en-AU" sz="3400" dirty="0" smtClean="0"/>
              <a:t>About </a:t>
            </a:r>
            <a:r>
              <a:rPr lang="en-AU" sz="3400" dirty="0"/>
              <a:t>80 percent of orchids grow in the </a:t>
            </a:r>
            <a:r>
              <a:rPr lang="en-AU" sz="3400" dirty="0" smtClean="0"/>
              <a:t>tropics.</a:t>
            </a:r>
          </a:p>
          <a:p>
            <a:r>
              <a:rPr lang="en-AU" sz="3400" dirty="0" smtClean="0"/>
              <a:t> </a:t>
            </a:r>
            <a:r>
              <a:rPr lang="en-AU" sz="3400" dirty="0"/>
              <a:t>T</a:t>
            </a:r>
            <a:r>
              <a:rPr lang="en-AU" sz="3400" dirty="0" smtClean="0"/>
              <a:t>he </a:t>
            </a:r>
            <a:r>
              <a:rPr lang="en-AU" sz="3400" dirty="0"/>
              <a:t>smallest orchid blooms, from the cloud forests of Venezuela, are small enough fit on </a:t>
            </a:r>
            <a:r>
              <a:rPr lang="en-AU" sz="3400" dirty="0" smtClean="0"/>
              <a:t>the </a:t>
            </a:r>
            <a:r>
              <a:rPr lang="en-AU" sz="3400" dirty="0"/>
              <a:t>head of a pin, </a:t>
            </a:r>
            <a:endParaRPr lang="en-AU" sz="3400" dirty="0" smtClean="0"/>
          </a:p>
          <a:p>
            <a:r>
              <a:rPr lang="en-AU" sz="3400" dirty="0" smtClean="0"/>
              <a:t>The </a:t>
            </a:r>
            <a:r>
              <a:rPr lang="en-AU" sz="3400" dirty="0">
                <a:hlinkClick r:id="rId3"/>
              </a:rPr>
              <a:t>world's tallest orchid</a:t>
            </a:r>
            <a:r>
              <a:rPr lang="en-AU" sz="3400" dirty="0"/>
              <a:t>, the </a:t>
            </a:r>
            <a:r>
              <a:rPr lang="en-AU" sz="3400" dirty="0" err="1"/>
              <a:t>Sobralia</a:t>
            </a:r>
            <a:r>
              <a:rPr lang="en-AU" sz="3400" dirty="0"/>
              <a:t> </a:t>
            </a:r>
            <a:r>
              <a:rPr lang="en-AU" sz="3400" dirty="0" err="1"/>
              <a:t>altissima</a:t>
            </a:r>
            <a:r>
              <a:rPr lang="en-AU" sz="3400" dirty="0"/>
              <a:t> from the forest of Peru, can grow to a mighty 1</a:t>
            </a:r>
            <a:r>
              <a:rPr lang="en-AU" sz="3400" dirty="0" smtClean="0"/>
              <a:t>3.3m </a:t>
            </a:r>
            <a:r>
              <a:rPr lang="en-AU" sz="3400" dirty="0"/>
              <a:t>tall. </a:t>
            </a:r>
            <a:endParaRPr lang="en-AU" sz="3400" dirty="0" smtClean="0"/>
          </a:p>
          <a:p>
            <a:r>
              <a:rPr lang="en-AU" sz="3400" dirty="0" smtClean="0"/>
              <a:t>Today </a:t>
            </a:r>
            <a:r>
              <a:rPr lang="en-AU" sz="3400" dirty="0"/>
              <a:t>there are over 100,000 registered hybrid orchids, </a:t>
            </a:r>
            <a:endParaRPr lang="en-AU" sz="3400" dirty="0" smtClean="0"/>
          </a:p>
          <a:p>
            <a:r>
              <a:rPr lang="en-AU" sz="3400" dirty="0"/>
              <a:t>T</a:t>
            </a:r>
            <a:r>
              <a:rPr lang="en-AU" sz="3400" dirty="0" smtClean="0"/>
              <a:t>he </a:t>
            </a:r>
            <a:r>
              <a:rPr lang="en-AU" sz="3400" dirty="0"/>
              <a:t>orchid </a:t>
            </a:r>
            <a:r>
              <a:rPr lang="en-AU" sz="3400" dirty="0">
                <a:hlinkClick r:id="rId4"/>
              </a:rPr>
              <a:t>Vanilla </a:t>
            </a:r>
            <a:r>
              <a:rPr lang="en-AU" sz="3400" dirty="0" err="1">
                <a:hlinkClick r:id="rId4"/>
              </a:rPr>
              <a:t>planifolia</a:t>
            </a:r>
            <a:r>
              <a:rPr lang="en-AU" sz="3400" dirty="0"/>
              <a:t>. It's the only orchid that produces an edible fruit (</a:t>
            </a:r>
            <a:r>
              <a:rPr lang="en-AU" sz="3400" dirty="0" smtClean="0"/>
              <a:t>yes, </a:t>
            </a:r>
            <a:r>
              <a:rPr lang="en-AU" sz="3400" dirty="0"/>
              <a:t>vanilla is fruit</a:t>
            </a:r>
            <a:r>
              <a:rPr lang="en-AU" sz="3400" dirty="0" smtClean="0"/>
              <a:t>!).</a:t>
            </a:r>
            <a:endParaRPr lang="en-AU" sz="3400" dirty="0"/>
          </a:p>
          <a:p>
            <a:r>
              <a:rPr lang="en-AU" sz="3400" dirty="0"/>
              <a:t>Orchids have the tiniest seeds in the world. These plants can live to be up to 100 years old. </a:t>
            </a:r>
            <a:endParaRPr lang="en-AU" sz="3400" dirty="0" smtClean="0"/>
          </a:p>
          <a:p>
            <a:r>
              <a:rPr lang="en-AU" sz="3400" dirty="0" smtClean="0"/>
              <a:t>Depending </a:t>
            </a:r>
            <a:r>
              <a:rPr lang="en-AU" sz="3400" dirty="0"/>
              <a:t>on the species, </a:t>
            </a:r>
            <a:r>
              <a:rPr lang="en-AU" sz="3400" dirty="0" smtClean="0"/>
              <a:t>the </a:t>
            </a:r>
            <a:r>
              <a:rPr lang="en-AU" sz="3400" dirty="0"/>
              <a:t>flowers </a:t>
            </a:r>
            <a:r>
              <a:rPr lang="en-AU" sz="3400" dirty="0" smtClean="0"/>
              <a:t>of an orchid can </a:t>
            </a:r>
            <a:r>
              <a:rPr lang="en-AU" sz="3400" dirty="0"/>
              <a:t>survive for a period ranging from a few hours to six months</a:t>
            </a:r>
            <a:r>
              <a:rPr lang="en-AU" sz="3400" dirty="0" smtClean="0"/>
              <a:t>.</a:t>
            </a:r>
          </a:p>
          <a:p>
            <a:r>
              <a:rPr lang="en-AU" sz="3400" dirty="0" smtClean="0"/>
              <a:t>Orchids do not have male or female flowers. When pollinated they have pod and pollen parents.</a:t>
            </a:r>
            <a:r>
              <a:rPr lang="en-AU" sz="3400" dirty="0"/>
              <a:t> </a:t>
            </a:r>
            <a:endParaRPr lang="en-AU" sz="3400" dirty="0" smtClean="0"/>
          </a:p>
          <a:p>
            <a:r>
              <a:rPr lang="en-AU" sz="3400" dirty="0" smtClean="0"/>
              <a:t>Some </a:t>
            </a:r>
            <a:r>
              <a:rPr lang="en-AU" sz="3400" dirty="0"/>
              <a:t>orchids have very special ways of </a:t>
            </a:r>
            <a:r>
              <a:rPr lang="en-AU" sz="3400" dirty="0">
                <a:hlinkClick r:id="rId5" tooltip="Pollination"/>
              </a:rPr>
              <a:t>pollination</a:t>
            </a:r>
            <a:r>
              <a:rPr lang="en-AU" sz="3400" dirty="0"/>
              <a:t>. For example, the </a:t>
            </a:r>
            <a:r>
              <a:rPr lang="en-AU" sz="3400" dirty="0">
                <a:hlinkClick r:id="rId6" tooltip="Lady Slipper Orchid"/>
              </a:rPr>
              <a:t>Lady's Slipper</a:t>
            </a:r>
            <a:r>
              <a:rPr lang="en-AU" sz="3400" dirty="0"/>
              <a:t> can trap </a:t>
            </a:r>
            <a:r>
              <a:rPr lang="en-AU" sz="3400" dirty="0">
                <a:hlinkClick r:id="rId7" tooltip="Insect"/>
              </a:rPr>
              <a:t>insects</a:t>
            </a:r>
            <a:r>
              <a:rPr lang="en-AU" sz="3400" dirty="0"/>
              <a:t> and make them pollinate the flower. Another instance is the Austrian orchid, which grows underground and is pollinated by </a:t>
            </a:r>
            <a:r>
              <a:rPr lang="en-AU" sz="3400" dirty="0">
                <a:hlinkClick r:id="rId8" tooltip="Ant"/>
              </a:rPr>
              <a:t>ants</a:t>
            </a:r>
            <a:r>
              <a:rPr lang="en-AU" sz="3400" dirty="0" smtClean="0"/>
              <a:t>.</a:t>
            </a:r>
          </a:p>
          <a:p>
            <a:r>
              <a:rPr lang="en-AU" sz="3400" dirty="0" smtClean="0"/>
              <a:t>The habitat of orchids. Ecuador has 3459  the highest registered species Colombia has 2723, New guinea has 2717 and Brazil 2590 species in all</a:t>
            </a:r>
          </a:p>
          <a:p>
            <a:endParaRPr lang="en-AU" sz="3400" dirty="0" smtClean="0"/>
          </a:p>
          <a:p>
            <a:endParaRPr lang="en-AU" sz="3400" dirty="0" smtClean="0"/>
          </a:p>
          <a:p>
            <a:pPr marL="0" indent="0">
              <a:buNone/>
            </a:pPr>
            <a:r>
              <a:rPr lang="en-AU" sz="3400" dirty="0"/>
              <a:t> </a:t>
            </a:r>
          </a:p>
          <a:p>
            <a:endParaRPr lang="en-AU" sz="1600" dirty="0"/>
          </a:p>
        </p:txBody>
      </p:sp>
    </p:spTree>
    <p:extLst>
      <p:ext uri="{BB962C8B-B14F-4D97-AF65-F5344CB8AC3E}">
        <p14:creationId xmlns:p14="http://schemas.microsoft.com/office/powerpoint/2010/main" val="164224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99F897-4CBB-444C-8477-B9A4317122D5}"/>
              </a:ext>
            </a:extLst>
          </p:cNvPr>
          <p:cNvSpPr>
            <a:spLocks noGrp="1"/>
          </p:cNvSpPr>
          <p:nvPr>
            <p:ph type="title"/>
          </p:nvPr>
        </p:nvSpPr>
        <p:spPr>
          <a:xfrm>
            <a:off x="1371600" y="336272"/>
            <a:ext cx="6966408" cy="910683"/>
          </a:xfrm>
        </p:spPr>
        <p:txBody>
          <a:bodyPr>
            <a:normAutofit/>
          </a:bodyPr>
          <a:lstStyle/>
          <a:p>
            <a:r>
              <a:rPr lang="en-GB" sz="3000" b="1" i="1" dirty="0" smtClean="0">
                <a:solidFill>
                  <a:srgbClr val="FF0000"/>
                </a:solidFill>
              </a:rPr>
              <a:t>   Problems </a:t>
            </a:r>
            <a:r>
              <a:rPr lang="en-GB" sz="3000" b="1" i="1" dirty="0">
                <a:solidFill>
                  <a:srgbClr val="FF0000"/>
                </a:solidFill>
              </a:rPr>
              <a:t>that affect </a:t>
            </a:r>
            <a:r>
              <a:rPr lang="en-GB" sz="3000" b="1" i="1" dirty="0" smtClean="0">
                <a:solidFill>
                  <a:srgbClr val="FF0000"/>
                </a:solidFill>
              </a:rPr>
              <a:t>Orchid </a:t>
            </a:r>
            <a:r>
              <a:rPr lang="en-GB" sz="3000" b="1" i="1" dirty="0">
                <a:solidFill>
                  <a:srgbClr val="FF0000"/>
                </a:solidFill>
              </a:rPr>
              <a:t>growth</a:t>
            </a:r>
          </a:p>
        </p:txBody>
      </p:sp>
      <p:sp>
        <p:nvSpPr>
          <p:cNvPr id="3" name="Content Placeholder 2">
            <a:extLst>
              <a:ext uri="{FF2B5EF4-FFF2-40B4-BE49-F238E27FC236}">
                <a16:creationId xmlns:a16="http://schemas.microsoft.com/office/drawing/2014/main" xmlns="" id="{44FDDF23-0F24-4B3F-9A06-29B2323CCFDC}"/>
              </a:ext>
            </a:extLst>
          </p:cNvPr>
          <p:cNvSpPr>
            <a:spLocks noGrp="1"/>
          </p:cNvSpPr>
          <p:nvPr>
            <p:ph idx="1"/>
          </p:nvPr>
        </p:nvSpPr>
        <p:spPr>
          <a:xfrm>
            <a:off x="1143000" y="1143000"/>
            <a:ext cx="3551548" cy="5048884"/>
          </a:xfrm>
        </p:spPr>
        <p:txBody>
          <a:bodyPr>
            <a:noAutofit/>
          </a:bodyPr>
          <a:lstStyle/>
          <a:p>
            <a:pPr marL="0" indent="0">
              <a:lnSpc>
                <a:spcPct val="100000"/>
              </a:lnSpc>
              <a:spcBef>
                <a:spcPts val="0"/>
              </a:spcBef>
              <a:buNone/>
            </a:pPr>
            <a:r>
              <a:rPr lang="en-AU" sz="2000" b="1" dirty="0"/>
              <a:t>Sap Feeding Insects</a:t>
            </a:r>
            <a:endParaRPr lang="en-AU" sz="2000" dirty="0"/>
          </a:p>
          <a:p>
            <a:pPr>
              <a:lnSpc>
                <a:spcPct val="100000"/>
              </a:lnSpc>
              <a:spcBef>
                <a:spcPts val="0"/>
              </a:spcBef>
            </a:pPr>
            <a:r>
              <a:rPr lang="en-AU" sz="2000" dirty="0"/>
              <a:t>Scale</a:t>
            </a:r>
          </a:p>
          <a:p>
            <a:pPr>
              <a:lnSpc>
                <a:spcPct val="100000"/>
              </a:lnSpc>
              <a:spcBef>
                <a:spcPts val="0"/>
              </a:spcBef>
            </a:pPr>
            <a:r>
              <a:rPr lang="en-AU" sz="2000" dirty="0"/>
              <a:t>Mealybug</a:t>
            </a:r>
          </a:p>
          <a:p>
            <a:pPr>
              <a:lnSpc>
                <a:spcPct val="100000"/>
              </a:lnSpc>
              <a:spcBef>
                <a:spcPts val="0"/>
              </a:spcBef>
            </a:pPr>
            <a:r>
              <a:rPr lang="en-AU" sz="2000" dirty="0"/>
              <a:t>Aphids</a:t>
            </a:r>
          </a:p>
          <a:p>
            <a:pPr>
              <a:lnSpc>
                <a:spcPct val="100000"/>
              </a:lnSpc>
              <a:spcBef>
                <a:spcPts val="0"/>
              </a:spcBef>
            </a:pPr>
            <a:r>
              <a:rPr lang="en-AU" sz="2000" dirty="0"/>
              <a:t>White Flies</a:t>
            </a:r>
          </a:p>
          <a:p>
            <a:pPr>
              <a:lnSpc>
                <a:spcPct val="100000"/>
              </a:lnSpc>
              <a:spcBef>
                <a:spcPts val="0"/>
              </a:spcBef>
            </a:pPr>
            <a:r>
              <a:rPr lang="en-AU" sz="2000" dirty="0"/>
              <a:t>Spider </a:t>
            </a:r>
            <a:r>
              <a:rPr lang="en-AU" sz="2000" dirty="0" smtClean="0"/>
              <a:t>Mites</a:t>
            </a:r>
          </a:p>
          <a:p>
            <a:pPr>
              <a:lnSpc>
                <a:spcPct val="100000"/>
              </a:lnSpc>
              <a:spcBef>
                <a:spcPts val="0"/>
              </a:spcBef>
            </a:pPr>
            <a:r>
              <a:rPr lang="en-US" sz="2000" dirty="0" err="1" smtClean="0"/>
              <a:t>Thrips</a:t>
            </a:r>
            <a:endParaRPr lang="en-AU" sz="2000" dirty="0"/>
          </a:p>
          <a:p>
            <a:pPr marL="0" indent="0">
              <a:lnSpc>
                <a:spcPct val="100000"/>
              </a:lnSpc>
              <a:spcBef>
                <a:spcPts val="0"/>
              </a:spcBef>
              <a:buNone/>
            </a:pPr>
            <a:r>
              <a:rPr lang="en-AU" sz="2000" dirty="0"/>
              <a:t> </a:t>
            </a:r>
          </a:p>
          <a:p>
            <a:pPr marL="0" indent="0">
              <a:lnSpc>
                <a:spcPct val="100000"/>
              </a:lnSpc>
              <a:spcBef>
                <a:spcPts val="0"/>
              </a:spcBef>
              <a:buNone/>
            </a:pPr>
            <a:endParaRPr lang="en-AU" sz="2000" b="1" dirty="0" smtClean="0"/>
          </a:p>
          <a:p>
            <a:pPr marL="0" indent="0">
              <a:lnSpc>
                <a:spcPct val="100000"/>
              </a:lnSpc>
              <a:spcBef>
                <a:spcPts val="0"/>
              </a:spcBef>
              <a:buNone/>
            </a:pPr>
            <a:r>
              <a:rPr lang="en-AU" sz="2000" b="1" dirty="0" smtClean="0"/>
              <a:t>Chewing </a:t>
            </a:r>
            <a:r>
              <a:rPr lang="en-AU" sz="2000" b="1" dirty="0"/>
              <a:t>Pests</a:t>
            </a:r>
            <a:endParaRPr lang="en-AU" sz="2000" dirty="0"/>
          </a:p>
          <a:p>
            <a:pPr>
              <a:lnSpc>
                <a:spcPct val="100000"/>
              </a:lnSpc>
              <a:spcBef>
                <a:spcPts val="0"/>
              </a:spcBef>
            </a:pPr>
            <a:r>
              <a:rPr lang="en-AU" sz="2000" dirty="0"/>
              <a:t>Snails and Slugs</a:t>
            </a:r>
          </a:p>
          <a:p>
            <a:pPr>
              <a:lnSpc>
                <a:spcPct val="100000"/>
              </a:lnSpc>
              <a:spcBef>
                <a:spcPts val="0"/>
              </a:spcBef>
            </a:pPr>
            <a:r>
              <a:rPr lang="en-AU" sz="2000" dirty="0"/>
              <a:t>Caterpillars</a:t>
            </a:r>
          </a:p>
          <a:p>
            <a:pPr>
              <a:lnSpc>
                <a:spcPct val="100000"/>
              </a:lnSpc>
              <a:spcBef>
                <a:spcPts val="0"/>
              </a:spcBef>
            </a:pPr>
            <a:r>
              <a:rPr lang="en-AU" sz="2000" dirty="0"/>
              <a:t>Roaches </a:t>
            </a:r>
            <a:r>
              <a:rPr lang="en-AU" sz="2000" dirty="0" smtClean="0"/>
              <a:t> </a:t>
            </a:r>
          </a:p>
          <a:p>
            <a:pPr>
              <a:lnSpc>
                <a:spcPct val="100000"/>
              </a:lnSpc>
              <a:spcBef>
                <a:spcPts val="0"/>
              </a:spcBef>
            </a:pPr>
            <a:r>
              <a:rPr lang="en-AU" sz="2000" dirty="0"/>
              <a:t>G</a:t>
            </a:r>
            <a:r>
              <a:rPr lang="en-AU" sz="2000" dirty="0" smtClean="0"/>
              <a:t>rasshoppers</a:t>
            </a:r>
            <a:endParaRPr lang="en-AU" sz="2000" dirty="0"/>
          </a:p>
          <a:p>
            <a:pPr>
              <a:lnSpc>
                <a:spcPct val="100000"/>
              </a:lnSpc>
              <a:spcBef>
                <a:spcPts val="0"/>
              </a:spcBef>
            </a:pPr>
            <a:r>
              <a:rPr lang="en-AU" sz="2000" dirty="0"/>
              <a:t>Dendrobium </a:t>
            </a:r>
            <a:r>
              <a:rPr lang="en-AU" sz="2000" dirty="0" smtClean="0"/>
              <a:t>Beetles</a:t>
            </a:r>
          </a:p>
          <a:p>
            <a:pPr>
              <a:lnSpc>
                <a:spcPct val="100000"/>
              </a:lnSpc>
              <a:spcBef>
                <a:spcPts val="0"/>
              </a:spcBef>
            </a:pPr>
            <a:r>
              <a:rPr lang="en-US" sz="2000" dirty="0" smtClean="0"/>
              <a:t>Ants</a:t>
            </a:r>
          </a:p>
          <a:p>
            <a:pPr>
              <a:lnSpc>
                <a:spcPct val="100000"/>
              </a:lnSpc>
              <a:spcBef>
                <a:spcPts val="0"/>
              </a:spcBef>
            </a:pPr>
            <a:r>
              <a:rPr lang="en-US" sz="2000" dirty="0" smtClean="0"/>
              <a:t>Rats and mice</a:t>
            </a:r>
            <a:endParaRPr lang="en-AU" sz="2000" dirty="0"/>
          </a:p>
        </p:txBody>
      </p:sp>
      <p:sp>
        <p:nvSpPr>
          <p:cNvPr id="4" name="TextBox 3">
            <a:extLst>
              <a:ext uri="{FF2B5EF4-FFF2-40B4-BE49-F238E27FC236}">
                <a16:creationId xmlns:a16="http://schemas.microsoft.com/office/drawing/2014/main" xmlns="" id="{38DB4DD8-7978-44B0-963F-23976BF36C16}"/>
              </a:ext>
            </a:extLst>
          </p:cNvPr>
          <p:cNvSpPr txBox="1"/>
          <p:nvPr/>
        </p:nvSpPr>
        <p:spPr>
          <a:xfrm>
            <a:off x="4635943" y="1143005"/>
            <a:ext cx="3992252" cy="5262979"/>
          </a:xfrm>
          <a:prstGeom prst="rect">
            <a:avLst/>
          </a:prstGeom>
          <a:noFill/>
        </p:spPr>
        <p:txBody>
          <a:bodyPr wrap="square" rtlCol="0">
            <a:spAutoFit/>
          </a:bodyPr>
          <a:lstStyle/>
          <a:p>
            <a:r>
              <a:rPr lang="en-AU" sz="2000" b="1" dirty="0">
                <a:solidFill>
                  <a:prstClr val="black"/>
                </a:solidFill>
              </a:rPr>
              <a:t>Damaging to New Growth</a:t>
            </a:r>
            <a:endParaRPr lang="en-AU" sz="2000" dirty="0">
              <a:solidFill>
                <a:prstClr val="black"/>
              </a:solidFill>
            </a:endParaRPr>
          </a:p>
          <a:p>
            <a:pPr marL="285750" indent="-285750">
              <a:buFont typeface="Arial" panose="020B0604020202020204" pitchFamily="34" charset="0"/>
              <a:buChar char="•"/>
            </a:pPr>
            <a:r>
              <a:rPr lang="en-AU" sz="2000" dirty="0">
                <a:solidFill>
                  <a:prstClr val="black"/>
                </a:solidFill>
              </a:rPr>
              <a:t>Cold Wet Weather</a:t>
            </a:r>
          </a:p>
          <a:p>
            <a:pPr marL="285750" indent="-285750">
              <a:buFont typeface="Arial" panose="020B0604020202020204" pitchFamily="34" charset="0"/>
              <a:buChar char="•"/>
            </a:pPr>
            <a:r>
              <a:rPr lang="en-AU" sz="2000" dirty="0">
                <a:solidFill>
                  <a:prstClr val="black"/>
                </a:solidFill>
              </a:rPr>
              <a:t>Sunburn</a:t>
            </a:r>
          </a:p>
          <a:p>
            <a:pPr marL="285750" indent="-285750">
              <a:buFont typeface="Arial" panose="020B0604020202020204" pitchFamily="34" charset="0"/>
              <a:buChar char="•"/>
            </a:pPr>
            <a:r>
              <a:rPr lang="en-AU" sz="2000" dirty="0">
                <a:solidFill>
                  <a:prstClr val="black"/>
                </a:solidFill>
              </a:rPr>
              <a:t>Fertilizer Burn</a:t>
            </a:r>
          </a:p>
          <a:p>
            <a:pPr marL="285750" indent="-285750">
              <a:buFont typeface="Arial" panose="020B0604020202020204" pitchFamily="34" charset="0"/>
              <a:buChar char="•"/>
            </a:pPr>
            <a:r>
              <a:rPr lang="en-AU" sz="2000" dirty="0">
                <a:solidFill>
                  <a:prstClr val="black"/>
                </a:solidFill>
              </a:rPr>
              <a:t>Salt toxicity</a:t>
            </a:r>
          </a:p>
          <a:p>
            <a:pPr marL="285750" indent="-285750">
              <a:buFont typeface="Arial" panose="020B0604020202020204" pitchFamily="34" charset="0"/>
              <a:buChar char="•"/>
            </a:pPr>
            <a:r>
              <a:rPr lang="en-US" sz="2000" dirty="0">
                <a:solidFill>
                  <a:prstClr val="black"/>
                </a:solidFill>
              </a:rPr>
              <a:t>Trace element deficiency</a:t>
            </a:r>
            <a:endParaRPr lang="en-AU" sz="2000" dirty="0">
              <a:solidFill>
                <a:prstClr val="black"/>
              </a:solidFill>
            </a:endParaRP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endParaRPr lang="en-AU" sz="2000" dirty="0">
              <a:solidFill>
                <a:prstClr val="black"/>
              </a:solidFill>
            </a:endParaRPr>
          </a:p>
          <a:p>
            <a:r>
              <a:rPr lang="en-AU" sz="2000" b="1" dirty="0">
                <a:solidFill>
                  <a:prstClr val="black"/>
                </a:solidFill>
              </a:rPr>
              <a:t>Fungi</a:t>
            </a:r>
          </a:p>
          <a:p>
            <a:pPr marL="285750" indent="-285750">
              <a:buFont typeface="Arial" panose="020B0604020202020204" pitchFamily="34" charset="0"/>
              <a:buChar char="•"/>
            </a:pPr>
            <a:r>
              <a:rPr lang="en-AU" sz="2000" dirty="0">
                <a:solidFill>
                  <a:prstClr val="black"/>
                </a:solidFill>
              </a:rPr>
              <a:t>Glomerella Fungi</a:t>
            </a:r>
          </a:p>
          <a:p>
            <a:pPr marL="285750" indent="-285750">
              <a:buFont typeface="Arial" panose="020B0604020202020204" pitchFamily="34" charset="0"/>
              <a:buChar char="•"/>
            </a:pPr>
            <a:r>
              <a:rPr lang="en-AU" sz="2000" dirty="0" smtClean="0">
                <a:solidFill>
                  <a:prstClr val="black"/>
                </a:solidFill>
              </a:rPr>
              <a:t>Crestor </a:t>
            </a:r>
            <a:r>
              <a:rPr lang="en-AU" sz="2000" dirty="0" err="1">
                <a:solidFill>
                  <a:prstClr val="black"/>
                </a:solidFill>
              </a:rPr>
              <a:t>Dendrobii</a:t>
            </a:r>
            <a:endParaRPr lang="en-AU" sz="2000" dirty="0">
              <a:solidFill>
                <a:prstClr val="black"/>
              </a:solidFill>
            </a:endParaRPr>
          </a:p>
          <a:p>
            <a:pPr marL="285750" indent="-285750">
              <a:buFont typeface="Arial" panose="020B0604020202020204" pitchFamily="34" charset="0"/>
              <a:buChar char="•"/>
            </a:pPr>
            <a:r>
              <a:rPr lang="en-AU" sz="2000" dirty="0" err="1">
                <a:solidFill>
                  <a:prstClr val="black"/>
                </a:solidFill>
              </a:rPr>
              <a:t>Colletotrichum</a:t>
            </a:r>
            <a:r>
              <a:rPr lang="en-AU" sz="2000" dirty="0">
                <a:solidFill>
                  <a:prstClr val="black"/>
                </a:solidFill>
              </a:rPr>
              <a:t> Fungi</a:t>
            </a:r>
          </a:p>
          <a:p>
            <a:pPr marL="285750" indent="-285750">
              <a:buFont typeface="Arial" panose="020B0604020202020204" pitchFamily="34" charset="0"/>
              <a:buChar char="•"/>
            </a:pPr>
            <a:r>
              <a:rPr lang="en-AU" sz="2000" dirty="0" err="1">
                <a:solidFill>
                  <a:prstClr val="black"/>
                </a:solidFill>
              </a:rPr>
              <a:t>Phyllostichum</a:t>
            </a:r>
            <a:r>
              <a:rPr lang="en-AU" sz="2000" dirty="0">
                <a:solidFill>
                  <a:prstClr val="black"/>
                </a:solidFill>
              </a:rPr>
              <a:t> Fungi</a:t>
            </a:r>
          </a:p>
          <a:p>
            <a:pPr marL="285750" indent="-285750">
              <a:buFont typeface="Arial" panose="020B0604020202020204" pitchFamily="34" charset="0"/>
              <a:buChar char="•"/>
            </a:pPr>
            <a:r>
              <a:rPr lang="en-AU" sz="2000" dirty="0" err="1">
                <a:solidFill>
                  <a:prstClr val="black"/>
                </a:solidFill>
              </a:rPr>
              <a:t>Phytophora</a:t>
            </a:r>
            <a:r>
              <a:rPr lang="en-AU" sz="2000" dirty="0">
                <a:solidFill>
                  <a:prstClr val="black"/>
                </a:solidFill>
              </a:rPr>
              <a:t> Rot (Brown Rot)</a:t>
            </a:r>
          </a:p>
          <a:p>
            <a:pPr marL="285750" indent="-285750">
              <a:buFont typeface="Arial" panose="020B0604020202020204" pitchFamily="34" charset="0"/>
              <a:buChar char="•"/>
            </a:pPr>
            <a:r>
              <a:rPr lang="en-AU" sz="2000" dirty="0">
                <a:solidFill>
                  <a:prstClr val="black"/>
                </a:solidFill>
              </a:rPr>
              <a:t>Pythium Rot (Black Rot)</a:t>
            </a:r>
          </a:p>
          <a:p>
            <a:endParaRPr lang="en-AU" dirty="0">
              <a:solidFill>
                <a:prstClr val="black"/>
              </a:solidFill>
            </a:endParaRPr>
          </a:p>
          <a:p>
            <a:r>
              <a:rPr lang="en-US" sz="2000" b="1" dirty="0" smtClean="0">
                <a:solidFill>
                  <a:prstClr val="black"/>
                </a:solidFill>
              </a:rPr>
              <a:t>Viruses</a:t>
            </a:r>
            <a:endParaRPr lang="en-AU" sz="2000" b="1" dirty="0">
              <a:solidFill>
                <a:prstClr val="black"/>
              </a:solidFill>
            </a:endParaRPr>
          </a:p>
        </p:txBody>
      </p:sp>
    </p:spTree>
    <p:extLst>
      <p:ext uri="{BB962C8B-B14F-4D97-AF65-F5344CB8AC3E}">
        <p14:creationId xmlns:p14="http://schemas.microsoft.com/office/powerpoint/2010/main" val="2812137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7886700" cy="1325563"/>
          </a:xfrm>
        </p:spPr>
        <p:txBody>
          <a:bodyPr>
            <a:normAutofit/>
          </a:bodyPr>
          <a:lstStyle/>
          <a:p>
            <a:r>
              <a:rPr lang="en-US" sz="3000" dirty="0" smtClean="0">
                <a:solidFill>
                  <a:srgbClr val="00B050"/>
                </a:solidFill>
              </a:rPr>
              <a:t>When spraying chemicals onto orchids always remember the </a:t>
            </a:r>
            <a:r>
              <a:rPr lang="en-US" sz="3000" smtClean="0">
                <a:solidFill>
                  <a:srgbClr val="00B050"/>
                </a:solidFill>
              </a:rPr>
              <a:t>following hints:-</a:t>
            </a:r>
            <a:endParaRPr lang="en-AU" sz="3000" dirty="0">
              <a:solidFill>
                <a:srgbClr val="00B050"/>
              </a:solidFill>
            </a:endParaRPr>
          </a:p>
        </p:txBody>
      </p:sp>
      <p:sp>
        <p:nvSpPr>
          <p:cNvPr id="3" name="Content Placeholder 2"/>
          <p:cNvSpPr>
            <a:spLocks noGrp="1"/>
          </p:cNvSpPr>
          <p:nvPr>
            <p:ph idx="1"/>
          </p:nvPr>
        </p:nvSpPr>
        <p:spPr/>
        <p:txBody>
          <a:bodyPr>
            <a:normAutofit lnSpcReduction="10000"/>
          </a:bodyPr>
          <a:lstStyle/>
          <a:p>
            <a:r>
              <a:rPr lang="en-US" sz="2000" dirty="0" smtClean="0"/>
              <a:t>Many chemicals work better if mixed in water with a pH below 6.0.</a:t>
            </a:r>
          </a:p>
          <a:p>
            <a:r>
              <a:rPr lang="en-US" sz="2000" dirty="0" smtClean="0"/>
              <a:t>Never spray where the air temperature is above 25 degrees C.</a:t>
            </a:r>
          </a:p>
          <a:p>
            <a:r>
              <a:rPr lang="en-US" sz="2000" dirty="0" smtClean="0"/>
              <a:t>Always check to make sure the wetting agent is not petroleum based.</a:t>
            </a:r>
          </a:p>
          <a:p>
            <a:r>
              <a:rPr lang="en-US" sz="2000" dirty="0" smtClean="0"/>
              <a:t>Never spray chemicals on the flowers or buds as they will mark.</a:t>
            </a:r>
          </a:p>
          <a:p>
            <a:r>
              <a:rPr lang="en-US" sz="2000" dirty="0" smtClean="0"/>
              <a:t>Never use sprays that have been mixed more than 8 hours.</a:t>
            </a:r>
          </a:p>
          <a:p>
            <a:r>
              <a:rPr lang="en-US" sz="2000" dirty="0" smtClean="0"/>
              <a:t>If you use dishwashing liquid as a wetting agent it will raise the pH level.</a:t>
            </a:r>
          </a:p>
          <a:p>
            <a:r>
              <a:rPr lang="en-US" sz="2000" dirty="0" smtClean="0"/>
              <a:t>If spraying for nocturnal insects spray at sunset or later</a:t>
            </a:r>
          </a:p>
          <a:p>
            <a:r>
              <a:rPr lang="en-US" sz="2000" dirty="0" smtClean="0"/>
              <a:t>Spray all surfaces of the orchid not just the upper surface of the leaves.</a:t>
            </a:r>
          </a:p>
          <a:p>
            <a:r>
              <a:rPr lang="en-US" sz="2000" dirty="0" smtClean="0"/>
              <a:t>Most fungicides work best by themselves read the label.</a:t>
            </a:r>
          </a:p>
          <a:p>
            <a:r>
              <a:rPr lang="en-US" sz="2000" dirty="0" smtClean="0"/>
              <a:t>Read the directions on the container label before using the product.</a:t>
            </a:r>
          </a:p>
          <a:p>
            <a:r>
              <a:rPr lang="en-US" sz="2000" dirty="0" smtClean="0"/>
              <a:t>When spraying aggressive chemicals always use protective clothing</a:t>
            </a:r>
            <a:endParaRPr lang="en-AU" sz="2000" dirty="0"/>
          </a:p>
        </p:txBody>
      </p:sp>
    </p:spTree>
    <p:extLst>
      <p:ext uri="{BB962C8B-B14F-4D97-AF65-F5344CB8AC3E}">
        <p14:creationId xmlns:p14="http://schemas.microsoft.com/office/powerpoint/2010/main" val="830425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i="1" dirty="0" smtClean="0">
                <a:solidFill>
                  <a:srgbClr val="7030A0"/>
                </a:solidFill>
                <a:latin typeface="Calibri"/>
              </a:rPr>
              <a:t>                         Virus</a:t>
            </a:r>
            <a:endParaRPr lang="en-AU" dirty="0"/>
          </a:p>
        </p:txBody>
      </p:sp>
      <p:sp>
        <p:nvSpPr>
          <p:cNvPr id="4" name="Content Placeholder 3"/>
          <p:cNvSpPr>
            <a:spLocks noGrp="1"/>
          </p:cNvSpPr>
          <p:nvPr>
            <p:ph idx="1"/>
          </p:nvPr>
        </p:nvSpPr>
        <p:spPr/>
        <p:txBody>
          <a:bodyPr>
            <a:normAutofit fontScale="77500" lnSpcReduction="20000"/>
          </a:bodyPr>
          <a:lstStyle/>
          <a:p>
            <a:pPr marL="0" indent="0">
              <a:buNone/>
            </a:pPr>
            <a:r>
              <a:rPr lang="en-US" sz="2200" dirty="0" smtClean="0">
                <a:solidFill>
                  <a:schemeClr val="accent2">
                    <a:lumMod val="50000"/>
                  </a:schemeClr>
                </a:solidFill>
                <a:ea typeface="+mj-ea"/>
                <a:cs typeface="+mj-cs"/>
              </a:rPr>
              <a:t>Keeping a virus free collection does not come easy, but it can be achieved with some effort.  There </a:t>
            </a:r>
            <a:r>
              <a:rPr lang="en-US" sz="2200" dirty="0">
                <a:solidFill>
                  <a:schemeClr val="accent2">
                    <a:lumMod val="50000"/>
                  </a:schemeClr>
                </a:solidFill>
                <a:ea typeface="+mj-ea"/>
                <a:cs typeface="+mj-cs"/>
              </a:rPr>
              <a:t>are many ways to stop virus getting into your </a:t>
            </a:r>
            <a:r>
              <a:rPr lang="en-US" sz="2200" dirty="0" smtClean="0">
                <a:solidFill>
                  <a:schemeClr val="accent2">
                    <a:lumMod val="50000"/>
                  </a:schemeClr>
                </a:solidFill>
                <a:ea typeface="+mj-ea"/>
                <a:cs typeface="+mj-cs"/>
              </a:rPr>
              <a:t>collection as shown below.</a:t>
            </a:r>
          </a:p>
          <a:p>
            <a:pPr marL="0" indent="0">
              <a:buNone/>
            </a:pPr>
            <a:r>
              <a:rPr lang="en-US" sz="2200" dirty="0" smtClean="0">
                <a:solidFill>
                  <a:prstClr val="black"/>
                </a:solidFill>
                <a:ea typeface="+mj-ea"/>
                <a:cs typeface="+mj-cs"/>
              </a:rPr>
              <a:t>  </a:t>
            </a:r>
          </a:p>
          <a:p>
            <a:r>
              <a:rPr lang="en-US" sz="2200" dirty="0" smtClean="0">
                <a:solidFill>
                  <a:prstClr val="black"/>
                </a:solidFill>
                <a:ea typeface="+mj-ea"/>
                <a:cs typeface="+mj-cs"/>
              </a:rPr>
              <a:t> Only </a:t>
            </a:r>
            <a:r>
              <a:rPr lang="en-US" sz="2200" dirty="0">
                <a:solidFill>
                  <a:prstClr val="black"/>
                </a:solidFill>
                <a:ea typeface="+mj-ea"/>
                <a:cs typeface="+mj-cs"/>
              </a:rPr>
              <a:t>purchase healthy </a:t>
            </a:r>
            <a:r>
              <a:rPr lang="en-US" sz="2200" dirty="0" smtClean="0">
                <a:solidFill>
                  <a:prstClr val="black"/>
                </a:solidFill>
                <a:ea typeface="+mj-ea"/>
                <a:cs typeface="+mj-cs"/>
              </a:rPr>
              <a:t>plants.</a:t>
            </a:r>
          </a:p>
          <a:p>
            <a:r>
              <a:rPr lang="en-US" sz="2200" dirty="0" smtClean="0">
                <a:solidFill>
                  <a:prstClr val="black"/>
                </a:solidFill>
                <a:ea typeface="+mj-ea"/>
                <a:cs typeface="+mj-cs"/>
              </a:rPr>
              <a:t> Place newly purchased plants in quarantine for several months.</a:t>
            </a:r>
            <a:endParaRPr lang="en-US" sz="2200" dirty="0">
              <a:solidFill>
                <a:prstClr val="black"/>
              </a:solidFill>
              <a:ea typeface="+mj-ea"/>
              <a:cs typeface="+mj-cs"/>
            </a:endParaRPr>
          </a:p>
          <a:p>
            <a:r>
              <a:rPr lang="en-US" sz="2200" dirty="0" smtClean="0">
                <a:solidFill>
                  <a:prstClr val="black"/>
                </a:solidFill>
                <a:ea typeface="+mj-ea"/>
                <a:cs typeface="+mj-cs"/>
              </a:rPr>
              <a:t> Good </a:t>
            </a:r>
            <a:r>
              <a:rPr lang="en-US" sz="2200" dirty="0">
                <a:solidFill>
                  <a:prstClr val="black"/>
                </a:solidFill>
                <a:ea typeface="+mj-ea"/>
                <a:cs typeface="+mj-cs"/>
              </a:rPr>
              <a:t>sanitation within the orchid </a:t>
            </a:r>
            <a:r>
              <a:rPr lang="en-US" sz="2200" dirty="0" smtClean="0">
                <a:solidFill>
                  <a:prstClr val="black"/>
                </a:solidFill>
                <a:ea typeface="+mj-ea"/>
                <a:cs typeface="+mj-cs"/>
              </a:rPr>
              <a:t>house.</a:t>
            </a:r>
          </a:p>
          <a:p>
            <a:r>
              <a:rPr lang="en-US" sz="2200" dirty="0" smtClean="0">
                <a:solidFill>
                  <a:prstClr val="black"/>
                </a:solidFill>
                <a:ea typeface="+mj-ea"/>
                <a:cs typeface="+mj-cs"/>
              </a:rPr>
              <a:t> Always sterilize your cutting tools between orchid procedures.</a:t>
            </a:r>
          </a:p>
          <a:p>
            <a:r>
              <a:rPr lang="en-US" sz="2200" dirty="0">
                <a:solidFill>
                  <a:prstClr val="black"/>
                </a:solidFill>
                <a:ea typeface="+mj-ea"/>
                <a:cs typeface="+mj-cs"/>
              </a:rPr>
              <a:t> </a:t>
            </a:r>
            <a:r>
              <a:rPr lang="en-US" sz="2200" dirty="0" smtClean="0">
                <a:solidFill>
                  <a:prstClr val="black"/>
                </a:solidFill>
                <a:ea typeface="+mj-ea"/>
                <a:cs typeface="+mj-cs"/>
              </a:rPr>
              <a:t>Use clean newspaper on the bench for each plant when repotting.</a:t>
            </a:r>
          </a:p>
          <a:p>
            <a:r>
              <a:rPr lang="en-US" sz="2200" dirty="0" smtClean="0">
                <a:solidFill>
                  <a:prstClr val="black"/>
                </a:solidFill>
                <a:ea typeface="+mj-ea"/>
                <a:cs typeface="+mj-cs"/>
              </a:rPr>
              <a:t> Remove all insects as they can carry virus.</a:t>
            </a:r>
          </a:p>
          <a:p>
            <a:r>
              <a:rPr lang="en-US" sz="2200" dirty="0" smtClean="0">
                <a:solidFill>
                  <a:prstClr val="black"/>
                </a:solidFill>
                <a:ea typeface="+mj-ea"/>
                <a:cs typeface="+mj-cs"/>
              </a:rPr>
              <a:t> Wash hands after touching each orchid.</a:t>
            </a:r>
          </a:p>
          <a:p>
            <a:r>
              <a:rPr lang="en-US" sz="2200" dirty="0" smtClean="0">
                <a:solidFill>
                  <a:prstClr val="black"/>
                </a:solidFill>
                <a:ea typeface="+mj-ea"/>
                <a:cs typeface="+mj-cs"/>
              </a:rPr>
              <a:t> Do not reuse old potting media or unsterilized used pots.</a:t>
            </a:r>
          </a:p>
          <a:p>
            <a:r>
              <a:rPr lang="en-US" sz="2200" dirty="0" smtClean="0">
                <a:solidFill>
                  <a:prstClr val="black"/>
                </a:solidFill>
                <a:ea typeface="+mj-ea"/>
                <a:cs typeface="+mj-cs"/>
              </a:rPr>
              <a:t>There are </a:t>
            </a:r>
            <a:r>
              <a:rPr lang="en-US" sz="2200" dirty="0" err="1" smtClean="0">
                <a:solidFill>
                  <a:prstClr val="black"/>
                </a:solidFill>
                <a:ea typeface="+mj-ea"/>
                <a:cs typeface="+mj-cs"/>
              </a:rPr>
              <a:t>approx</a:t>
            </a:r>
            <a:r>
              <a:rPr lang="en-US" sz="2200" dirty="0" smtClean="0">
                <a:solidFill>
                  <a:prstClr val="black"/>
                </a:solidFill>
                <a:ea typeface="+mj-ea"/>
                <a:cs typeface="+mj-cs"/>
              </a:rPr>
              <a:t> 33 different viruses that attack orchids.</a:t>
            </a:r>
          </a:p>
          <a:p>
            <a:r>
              <a:rPr lang="en-US" sz="2200" dirty="0" smtClean="0">
                <a:solidFill>
                  <a:prstClr val="black"/>
                </a:solidFill>
                <a:ea typeface="+mj-ea"/>
                <a:cs typeface="+mj-cs"/>
              </a:rPr>
              <a:t>Test kits are available to test for virus but only for 3 different ones.</a:t>
            </a:r>
            <a:r>
              <a:rPr lang="en-US" sz="2200" dirty="0">
                <a:solidFill>
                  <a:prstClr val="black"/>
                </a:solidFill>
                <a:ea typeface="+mj-ea"/>
                <a:cs typeface="+mj-cs"/>
              </a:rPr>
              <a:t/>
            </a:r>
            <a:br>
              <a:rPr lang="en-US" sz="2200" dirty="0">
                <a:solidFill>
                  <a:prstClr val="black"/>
                </a:solidFill>
                <a:ea typeface="+mj-ea"/>
                <a:cs typeface="+mj-cs"/>
              </a:rPr>
            </a:br>
            <a:r>
              <a:rPr lang="en-US" sz="2200" dirty="0">
                <a:solidFill>
                  <a:prstClr val="black"/>
                </a:solidFill>
                <a:ea typeface="+mj-ea"/>
                <a:cs typeface="+mj-cs"/>
              </a:rPr>
              <a:t/>
            </a:r>
            <a:br>
              <a:rPr lang="en-US" sz="2200" dirty="0">
                <a:solidFill>
                  <a:prstClr val="black"/>
                </a:solidFill>
                <a:ea typeface="+mj-ea"/>
                <a:cs typeface="+mj-cs"/>
              </a:rPr>
            </a:br>
            <a:endParaRPr lang="en-AU" dirty="0"/>
          </a:p>
        </p:txBody>
      </p:sp>
    </p:spTree>
    <p:extLst>
      <p:ext uri="{BB962C8B-B14F-4D97-AF65-F5344CB8AC3E}">
        <p14:creationId xmlns:p14="http://schemas.microsoft.com/office/powerpoint/2010/main" val="903898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886700" cy="3352800"/>
          </a:xfrm>
        </p:spPr>
        <p:txBody>
          <a:bodyPr>
            <a:noAutofit/>
          </a:bodyPr>
          <a:lstStyle/>
          <a:p>
            <a:r>
              <a:rPr lang="en-AU" sz="3500" b="1" dirty="0">
                <a:solidFill>
                  <a:srgbClr val="FF0000"/>
                </a:solidFill>
              </a:rPr>
              <a:t>You cannot do anything about a plant once it is infested with virus. There is no treatment and no cure, so you must at least isolate an infected plant from </a:t>
            </a:r>
            <a:r>
              <a:rPr lang="en-AU" sz="3500" b="1" dirty="0" smtClean="0">
                <a:solidFill>
                  <a:srgbClr val="FF0000"/>
                </a:solidFill>
              </a:rPr>
              <a:t>non-infected </a:t>
            </a:r>
            <a:r>
              <a:rPr lang="en-AU" sz="3500" b="1" dirty="0">
                <a:solidFill>
                  <a:srgbClr val="FF0000"/>
                </a:solidFill>
              </a:rPr>
              <a:t>plants, and preferably destroy it by burning </a:t>
            </a:r>
            <a:r>
              <a:rPr lang="en-AU" sz="3500" b="1" dirty="0" smtClean="0">
                <a:solidFill>
                  <a:srgbClr val="FF0000"/>
                </a:solidFill>
              </a:rPr>
              <a:t>or wrapping it in plastic placing in the garbage bin and not the recycled bin.</a:t>
            </a:r>
            <a:endParaRPr lang="en-AU" sz="3500"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4075" y="3886278"/>
            <a:ext cx="1715927" cy="2290763"/>
          </a:xfrm>
        </p:spPr>
      </p:pic>
    </p:spTree>
    <p:extLst>
      <p:ext uri="{BB962C8B-B14F-4D97-AF65-F5344CB8AC3E}">
        <p14:creationId xmlns:p14="http://schemas.microsoft.com/office/powerpoint/2010/main" val="2721644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3">
                    <a:lumMod val="75000"/>
                  </a:schemeClr>
                </a:solidFill>
              </a:rPr>
              <a:t>ORCHID CULTIVARS</a:t>
            </a:r>
            <a:endParaRPr lang="en-AU" dirty="0">
              <a:solidFill>
                <a:schemeClr val="accent3">
                  <a:lumMod val="75000"/>
                </a:schemeClr>
              </a:solidFill>
            </a:endParaRPr>
          </a:p>
        </p:txBody>
      </p:sp>
      <p:sp>
        <p:nvSpPr>
          <p:cNvPr id="3" name="Content Placeholder 2"/>
          <p:cNvSpPr>
            <a:spLocks noGrp="1"/>
          </p:cNvSpPr>
          <p:nvPr>
            <p:ph idx="1"/>
          </p:nvPr>
        </p:nvSpPr>
        <p:spPr/>
        <p:txBody>
          <a:bodyPr>
            <a:normAutofit fontScale="92500" lnSpcReduction="10000"/>
          </a:bodyPr>
          <a:lstStyle/>
          <a:p>
            <a:r>
              <a:rPr lang="en-AU" sz="2200" dirty="0" smtClean="0"/>
              <a:t>One of the main points to remember is that if you purchase a hybrid between two species it does not mean that you are aut</a:t>
            </a:r>
            <a:r>
              <a:rPr lang="en-AU" sz="2200" dirty="0" smtClean="0">
                <a:solidFill>
                  <a:prstClr val="black"/>
                </a:solidFill>
              </a:rPr>
              <a:t>omatically </a:t>
            </a:r>
            <a:r>
              <a:rPr lang="en-AU" sz="2200" dirty="0" smtClean="0"/>
              <a:t>going to get an award winning flowering  plant.</a:t>
            </a:r>
          </a:p>
          <a:p>
            <a:r>
              <a:rPr lang="en-AU" sz="2200" dirty="0" smtClean="0"/>
              <a:t>Even if you copy the cultivar it does not mean that every cultivar is going to be an award quality flower. E.g. Take for example Dendrobium “Avril’s Gold” which has so many different colours and flower shapes. </a:t>
            </a:r>
          </a:p>
          <a:p>
            <a:r>
              <a:rPr lang="en-AU" sz="2200" dirty="0" smtClean="0"/>
              <a:t>I once cross pollinated two soft cane Dendrobiums (</a:t>
            </a:r>
            <a:r>
              <a:rPr lang="en-AU" sz="2200" dirty="0" err="1"/>
              <a:t>S</a:t>
            </a:r>
            <a:r>
              <a:rPr lang="en-AU" sz="2200" dirty="0" err="1" smtClean="0"/>
              <a:t>hinome</a:t>
            </a:r>
            <a:r>
              <a:rPr lang="en-AU" sz="2200" dirty="0" smtClean="0"/>
              <a:t> No 7 and Golden Blossom) and from the seed pod the seedlings grew and when they flowered </a:t>
            </a:r>
            <a:r>
              <a:rPr lang="en-AU" sz="2200" dirty="0"/>
              <a:t>m</a:t>
            </a:r>
            <a:r>
              <a:rPr lang="en-AU" sz="2200" dirty="0" smtClean="0"/>
              <a:t>any years later there were twenty one different coloured flowering plants as the genes can range from one parent to the other.</a:t>
            </a:r>
          </a:p>
          <a:p>
            <a:r>
              <a:rPr lang="en-AU" sz="2200" dirty="0" smtClean="0"/>
              <a:t>You can purchase 50 seedlings say Dendrobium </a:t>
            </a:r>
            <a:r>
              <a:rPr lang="en-AU" sz="2200" dirty="0" err="1" smtClean="0"/>
              <a:t>speciosum</a:t>
            </a:r>
            <a:r>
              <a:rPr lang="en-AU" sz="2200" dirty="0" smtClean="0"/>
              <a:t> </a:t>
            </a:r>
            <a:r>
              <a:rPr lang="en-AU" sz="2200" dirty="0" err="1" smtClean="0"/>
              <a:t>curvacaulie</a:t>
            </a:r>
            <a:r>
              <a:rPr lang="en-AU" sz="2200" dirty="0" smtClean="0"/>
              <a:t> “Daylight Moon” but it does not mean that every plant will be an award quality plant as not every “Daylight Moon” used in breeding is the exact awarded plant. The chances are that only one will be top quality.</a:t>
            </a:r>
          </a:p>
          <a:p>
            <a:endParaRPr lang="en-AU" dirty="0"/>
          </a:p>
        </p:txBody>
      </p:sp>
    </p:spTree>
    <p:extLst>
      <p:ext uri="{BB962C8B-B14F-4D97-AF65-F5344CB8AC3E}">
        <p14:creationId xmlns:p14="http://schemas.microsoft.com/office/powerpoint/2010/main" val="4091628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normAutofit/>
          </a:bodyPr>
          <a:lstStyle/>
          <a:p>
            <a:r>
              <a:rPr lang="en-AU" dirty="0" smtClean="0"/>
              <a:t>Ways to increase your orchid collection</a:t>
            </a:r>
            <a:endParaRPr lang="en-AU" dirty="0"/>
          </a:p>
        </p:txBody>
      </p:sp>
      <p:sp>
        <p:nvSpPr>
          <p:cNvPr id="3" name="Content Placeholder 2"/>
          <p:cNvSpPr>
            <a:spLocks noGrp="1"/>
          </p:cNvSpPr>
          <p:nvPr>
            <p:ph idx="1"/>
          </p:nvPr>
        </p:nvSpPr>
        <p:spPr>
          <a:xfrm>
            <a:off x="457200" y="1066800"/>
            <a:ext cx="8229600" cy="5638800"/>
          </a:xfrm>
        </p:spPr>
        <p:txBody>
          <a:bodyPr>
            <a:normAutofit lnSpcReduction="10000"/>
          </a:bodyPr>
          <a:lstStyle/>
          <a:p>
            <a:r>
              <a:rPr lang="en-AU" sz="2400" dirty="0">
                <a:solidFill>
                  <a:prstClr val="black"/>
                </a:solidFill>
                <a:ea typeface="+mj-ea"/>
                <a:cs typeface="+mj-cs"/>
              </a:rPr>
              <a:t>Purchase new orchids from </a:t>
            </a:r>
            <a:r>
              <a:rPr lang="en-AU" sz="2400" dirty="0" smtClean="0">
                <a:solidFill>
                  <a:prstClr val="black"/>
                </a:solidFill>
                <a:ea typeface="+mj-ea"/>
                <a:cs typeface="+mj-cs"/>
              </a:rPr>
              <a:t>vender at</a:t>
            </a:r>
          </a:p>
          <a:p>
            <a:pPr marL="0" indent="0">
              <a:buNone/>
            </a:pPr>
            <a:r>
              <a:rPr lang="en-AU" sz="2400" dirty="0" smtClean="0">
                <a:solidFill>
                  <a:prstClr val="black"/>
                </a:solidFill>
                <a:ea typeface="+mj-ea"/>
                <a:cs typeface="+mj-cs"/>
              </a:rPr>
              <a:t>   </a:t>
            </a:r>
            <a:r>
              <a:rPr lang="en-AU" sz="2400" dirty="0">
                <a:solidFill>
                  <a:prstClr val="black"/>
                </a:solidFill>
                <a:ea typeface="+mj-ea"/>
                <a:cs typeface="+mj-cs"/>
              </a:rPr>
              <a:t>orchid shows, The Internet or </a:t>
            </a:r>
          </a:p>
          <a:p>
            <a:pPr marL="0" indent="0">
              <a:buNone/>
            </a:pPr>
            <a:r>
              <a:rPr lang="en-AU" sz="2400" smtClean="0">
                <a:solidFill>
                  <a:prstClr val="black"/>
                </a:solidFill>
                <a:ea typeface="+mj-ea"/>
                <a:cs typeface="+mj-cs"/>
              </a:rPr>
              <a:t>   Orchid </a:t>
            </a:r>
            <a:r>
              <a:rPr lang="en-AU" sz="2400" dirty="0" smtClean="0">
                <a:solidFill>
                  <a:prstClr val="black"/>
                </a:solidFill>
                <a:ea typeface="+mj-ea"/>
                <a:cs typeface="+mj-cs"/>
              </a:rPr>
              <a:t>Nurseries.</a:t>
            </a:r>
          </a:p>
          <a:p>
            <a:endParaRPr lang="en-AU" sz="2400" dirty="0" smtClean="0">
              <a:solidFill>
                <a:prstClr val="black"/>
              </a:solidFill>
              <a:ea typeface="+mj-ea"/>
              <a:cs typeface="+mj-cs"/>
            </a:endParaRPr>
          </a:p>
          <a:p>
            <a:pPr marL="0" indent="0">
              <a:buNone/>
            </a:pPr>
            <a:endParaRPr lang="en-AU" sz="2400" dirty="0" smtClean="0">
              <a:solidFill>
                <a:prstClr val="black"/>
              </a:solidFill>
              <a:ea typeface="+mj-ea"/>
              <a:cs typeface="+mj-cs"/>
            </a:endParaRPr>
          </a:p>
          <a:p>
            <a:pPr lvl="0"/>
            <a:r>
              <a:rPr lang="en-AU" sz="2400" dirty="0" smtClean="0">
                <a:solidFill>
                  <a:prstClr val="black"/>
                </a:solidFill>
              </a:rPr>
              <a:t>Subdivide </a:t>
            </a:r>
            <a:r>
              <a:rPr lang="en-AU" sz="2400" dirty="0">
                <a:solidFill>
                  <a:prstClr val="black"/>
                </a:solidFill>
              </a:rPr>
              <a:t>mature healthy </a:t>
            </a:r>
            <a:r>
              <a:rPr lang="en-AU" sz="2400" dirty="0" smtClean="0">
                <a:solidFill>
                  <a:prstClr val="black"/>
                </a:solidFill>
              </a:rPr>
              <a:t>plants.</a:t>
            </a:r>
            <a:endParaRPr lang="en-AU" sz="2400" dirty="0" smtClean="0">
              <a:solidFill>
                <a:prstClr val="black"/>
              </a:solidFill>
              <a:ea typeface="+mj-ea"/>
              <a:cs typeface="+mj-cs"/>
            </a:endParaRPr>
          </a:p>
          <a:p>
            <a:endParaRPr lang="en-AU" sz="2400" dirty="0">
              <a:solidFill>
                <a:prstClr val="black"/>
              </a:solidFill>
              <a:ea typeface="+mj-ea"/>
              <a:cs typeface="+mj-cs"/>
            </a:endParaRPr>
          </a:p>
          <a:p>
            <a:endParaRPr lang="en-AU" sz="2400" dirty="0" smtClean="0">
              <a:solidFill>
                <a:prstClr val="black"/>
              </a:solidFill>
              <a:ea typeface="+mj-ea"/>
              <a:cs typeface="+mj-cs"/>
            </a:endParaRPr>
          </a:p>
          <a:p>
            <a:r>
              <a:rPr lang="en-AU" sz="2400" dirty="0">
                <a:solidFill>
                  <a:prstClr val="black"/>
                </a:solidFill>
                <a:ea typeface="+mj-ea"/>
                <a:cs typeface="+mj-cs"/>
              </a:rPr>
              <a:t>Remove </a:t>
            </a:r>
            <a:r>
              <a:rPr lang="en-AU" sz="2400" dirty="0" smtClean="0">
                <a:solidFill>
                  <a:prstClr val="black"/>
                </a:solidFill>
                <a:ea typeface="+mj-ea"/>
                <a:cs typeface="+mj-cs"/>
              </a:rPr>
              <a:t>kiekies </a:t>
            </a:r>
            <a:r>
              <a:rPr lang="en-AU" sz="2400" dirty="0">
                <a:solidFill>
                  <a:prstClr val="black"/>
                </a:solidFill>
                <a:ea typeface="+mj-ea"/>
                <a:cs typeface="+mj-cs"/>
              </a:rPr>
              <a:t>from parent </a:t>
            </a:r>
            <a:r>
              <a:rPr lang="en-AU" sz="2400" dirty="0" smtClean="0">
                <a:solidFill>
                  <a:prstClr val="black"/>
                </a:solidFill>
                <a:ea typeface="+mj-ea"/>
                <a:cs typeface="+mj-cs"/>
              </a:rPr>
              <a:t>plants.</a:t>
            </a:r>
          </a:p>
          <a:p>
            <a:endParaRPr lang="en-AU" sz="2400" dirty="0" smtClean="0">
              <a:solidFill>
                <a:prstClr val="black"/>
              </a:solidFill>
              <a:ea typeface="+mj-ea"/>
              <a:cs typeface="+mj-cs"/>
            </a:endParaRPr>
          </a:p>
          <a:p>
            <a:endParaRPr lang="en-AU" sz="2400" dirty="0">
              <a:solidFill>
                <a:prstClr val="black"/>
              </a:solidFill>
              <a:ea typeface="+mj-ea"/>
              <a:cs typeface="+mj-cs"/>
            </a:endParaRPr>
          </a:p>
          <a:p>
            <a:r>
              <a:rPr lang="en-AU" sz="2400" dirty="0">
                <a:solidFill>
                  <a:prstClr val="black"/>
                </a:solidFill>
                <a:ea typeface="+mj-ea"/>
                <a:cs typeface="+mj-cs"/>
              </a:rPr>
              <a:t>Grow from </a:t>
            </a:r>
            <a:r>
              <a:rPr lang="en-AU" sz="2400" dirty="0" smtClean="0">
                <a:solidFill>
                  <a:prstClr val="black"/>
                </a:solidFill>
                <a:ea typeface="+mj-ea"/>
                <a:cs typeface="+mj-cs"/>
              </a:rPr>
              <a:t>seed or purchase flasks.</a:t>
            </a:r>
            <a:r>
              <a:rPr lang="en-AU" sz="2400" dirty="0">
                <a:solidFill>
                  <a:prstClr val="black"/>
                </a:solidFill>
                <a:ea typeface="+mj-ea"/>
                <a:cs typeface="+mj-cs"/>
              </a:rPr>
              <a:t/>
            </a:r>
            <a:br>
              <a:rPr lang="en-AU" sz="2400" dirty="0">
                <a:solidFill>
                  <a:prstClr val="black"/>
                </a:solidFill>
                <a:ea typeface="+mj-ea"/>
                <a:cs typeface="+mj-cs"/>
              </a:rPr>
            </a:br>
            <a:endParaRPr lang="en-A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89191" y="4190043"/>
            <a:ext cx="1597023" cy="106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32" y="5562600"/>
            <a:ext cx="161607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508" y="1219200"/>
            <a:ext cx="1602912" cy="1202184"/>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614" y="2667038"/>
            <a:ext cx="1526700" cy="131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699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The way the Asians increase their orchids</a:t>
            </a:r>
            <a:endParaRPr lang="en-AU"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 y="2209800"/>
            <a:ext cx="2623118" cy="3497490"/>
          </a:xfrm>
        </p:spPr>
      </p:pic>
      <p:sp>
        <p:nvSpPr>
          <p:cNvPr id="6" name="Rectangle 5"/>
          <p:cNvSpPr/>
          <p:nvPr/>
        </p:nvSpPr>
        <p:spPr>
          <a:xfrm>
            <a:off x="3332455" y="1600200"/>
            <a:ext cx="5627703" cy="4708981"/>
          </a:xfrm>
          <a:prstGeom prst="rect">
            <a:avLst/>
          </a:prstGeom>
        </p:spPr>
        <p:txBody>
          <a:bodyPr wrap="square">
            <a:spAutoFit/>
          </a:bodyPr>
          <a:lstStyle/>
          <a:p>
            <a:pPr>
              <a:defRPr/>
            </a:pPr>
            <a:r>
              <a:rPr lang="en-AU" sz="3000" kern="0" dirty="0">
                <a:solidFill>
                  <a:prstClr val="black"/>
                </a:solidFill>
                <a:latin typeface="Calibri Light" panose="020F0302020204030204"/>
              </a:rPr>
              <a:t>Another method they use is once the orchid has finished flowering they cut the cane and seal both cut surfaces with </a:t>
            </a:r>
            <a:r>
              <a:rPr lang="en-AU" sz="3000" kern="0" dirty="0" smtClean="0">
                <a:solidFill>
                  <a:prstClr val="black"/>
                </a:solidFill>
                <a:latin typeface="Calibri Light" panose="020F0302020204030204"/>
              </a:rPr>
              <a:t>Aloe Vera </a:t>
            </a:r>
            <a:r>
              <a:rPr lang="en-AU" sz="3000" kern="0" dirty="0">
                <a:solidFill>
                  <a:prstClr val="black"/>
                </a:solidFill>
                <a:latin typeface="Calibri Light" panose="020F0302020204030204"/>
              </a:rPr>
              <a:t>sap.</a:t>
            </a:r>
            <a:br>
              <a:rPr lang="en-AU" sz="3000" kern="0" dirty="0">
                <a:solidFill>
                  <a:prstClr val="black"/>
                </a:solidFill>
                <a:latin typeface="Calibri Light" panose="020F0302020204030204"/>
              </a:rPr>
            </a:br>
            <a:r>
              <a:rPr lang="en-AU" sz="3000" kern="0" dirty="0">
                <a:solidFill>
                  <a:prstClr val="black"/>
                </a:solidFill>
                <a:latin typeface="Calibri Light" panose="020F0302020204030204"/>
              </a:rPr>
              <a:t>They then cut each cane into sections where each section has 3 eyes or nodes. These cut sections are then laid on a bed of coconut fibre and watered with a solution and kept moist. </a:t>
            </a:r>
            <a:endParaRPr lang="en-AU" sz="3000" kern="0" dirty="0">
              <a:solidFill>
                <a:sysClr val="windowText" lastClr="000000"/>
              </a:solidFill>
            </a:endParaRPr>
          </a:p>
        </p:txBody>
      </p:sp>
    </p:spTree>
    <p:extLst>
      <p:ext uri="{BB962C8B-B14F-4D97-AF65-F5344CB8AC3E}">
        <p14:creationId xmlns:p14="http://schemas.microsoft.com/office/powerpoint/2010/main" val="343804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2362200"/>
            <a:ext cx="7886700" cy="2857870"/>
          </a:xfrm>
        </p:spPr>
        <p:txBody>
          <a:bodyPr>
            <a:normAutofit fontScale="90000"/>
          </a:bodyPr>
          <a:lstStyle/>
          <a:p>
            <a:r>
              <a:rPr lang="en-AU" sz="3900" dirty="0" smtClean="0"/>
              <a:t>They then water all the new cuttings with a solution made up from :-</a:t>
            </a:r>
            <a:br>
              <a:rPr lang="en-AU" sz="3900" dirty="0" smtClean="0"/>
            </a:br>
            <a:r>
              <a:rPr lang="en-AU" sz="3900" dirty="0" smtClean="0"/>
              <a:t>one teaspoon MSG</a:t>
            </a:r>
            <a:br>
              <a:rPr lang="en-AU" sz="3900" dirty="0" smtClean="0"/>
            </a:br>
            <a:r>
              <a:rPr lang="en-AU" sz="3900" dirty="0" smtClean="0"/>
              <a:t>half teaspoon honey</a:t>
            </a:r>
            <a:br>
              <a:rPr lang="en-AU" sz="3900" dirty="0" smtClean="0"/>
            </a:br>
            <a:r>
              <a:rPr lang="en-AU" sz="3900" dirty="0" smtClean="0"/>
              <a:t>200 ml hot water</a:t>
            </a:r>
            <a:br>
              <a:rPr lang="en-AU" sz="3900" dirty="0" smtClean="0"/>
            </a:br>
            <a:r>
              <a:rPr lang="en-AU" sz="3900" dirty="0" smtClean="0"/>
              <a:t>This is then stirred and allowed to cool.</a:t>
            </a:r>
            <a:br>
              <a:rPr lang="en-AU" sz="3900" dirty="0" smtClean="0"/>
            </a:br>
            <a:r>
              <a:rPr lang="en-AU" sz="3900" dirty="0" smtClean="0"/>
              <a:t>Banana peel is then cut into 3cm lengths and placed in a bottle and covered with water then allowed to sit for 1 week. They are then mixed together and sprayed over the orchid.</a:t>
            </a:r>
            <a:r>
              <a:rPr lang="en-AU" dirty="0" smtClean="0"/>
              <a:t/>
            </a:r>
            <a:br>
              <a:rPr lang="en-AU" dirty="0" smtClean="0"/>
            </a:br>
            <a:r>
              <a:rPr lang="en-AU" dirty="0" smtClean="0"/>
              <a:t> </a:t>
            </a:r>
            <a:endParaRPr lang="en-AU" dirty="0"/>
          </a:p>
        </p:txBody>
      </p:sp>
    </p:spTree>
    <p:extLst>
      <p:ext uri="{BB962C8B-B14F-4D97-AF65-F5344CB8AC3E}">
        <p14:creationId xmlns:p14="http://schemas.microsoft.com/office/powerpoint/2010/main" val="2704153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6188071"/>
          </a:xfrm>
        </p:spPr>
        <p:txBody>
          <a:bodyPr>
            <a:normAutofit fontScale="90000"/>
          </a:bodyPr>
          <a:lstStyle/>
          <a:p>
            <a:r>
              <a:rPr lang="en-AU" b="1" dirty="0">
                <a:solidFill>
                  <a:schemeClr val="accent6"/>
                </a:solidFill>
              </a:rPr>
              <a:t>Banana peels contain lots of nutrients, including potassium, phosphorus, magnesium and </a:t>
            </a:r>
            <a:r>
              <a:rPr lang="en-AU" b="1" dirty="0" smtClean="0">
                <a:solidFill>
                  <a:schemeClr val="accent6"/>
                </a:solidFill>
              </a:rPr>
              <a:t>calcium. </a:t>
            </a:r>
            <a:br>
              <a:rPr lang="en-AU" b="1" dirty="0" smtClean="0">
                <a:solidFill>
                  <a:schemeClr val="accent6"/>
                </a:solidFill>
              </a:rPr>
            </a:br>
            <a:r>
              <a:rPr lang="en-AU" dirty="0" smtClean="0"/>
              <a:t> For fertilizer they place Banana peel in the sun and allow then to fully dry until </a:t>
            </a:r>
            <a:r>
              <a:rPr lang="en-AU" sz="3500" dirty="0" smtClean="0"/>
              <a:t>they</a:t>
            </a:r>
            <a:r>
              <a:rPr lang="en-AU" dirty="0" smtClean="0"/>
              <a:t> are totally black and dehydrated. These dried skins are then put through a hammer mill and the powder is placed on top of the potting media about 12mm thick.</a:t>
            </a:r>
            <a:endParaRPr lang="en-AU" dirty="0"/>
          </a:p>
        </p:txBody>
      </p:sp>
    </p:spTree>
    <p:extLst>
      <p:ext uri="{BB962C8B-B14F-4D97-AF65-F5344CB8AC3E}">
        <p14:creationId xmlns:p14="http://schemas.microsoft.com/office/powerpoint/2010/main" val="129822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6264271"/>
          </a:xfrm>
        </p:spPr>
        <p:txBody>
          <a:bodyPr/>
          <a:lstStyle/>
          <a:p>
            <a:r>
              <a:rPr lang="en-AU" b="1" dirty="0">
                <a:solidFill>
                  <a:srgbClr val="C00000"/>
                </a:solidFill>
              </a:rPr>
              <a:t>Although banana peels have a high concentration of potassium, </a:t>
            </a:r>
            <a:r>
              <a:rPr lang="en-AU" b="1" dirty="0" smtClean="0">
                <a:solidFill>
                  <a:srgbClr val="C00000"/>
                </a:solidFill>
              </a:rPr>
              <a:t>fresh banana </a:t>
            </a:r>
            <a:r>
              <a:rPr lang="en-AU" b="1" dirty="0">
                <a:solidFill>
                  <a:srgbClr val="C00000"/>
                </a:solidFill>
              </a:rPr>
              <a:t>peels should </a:t>
            </a:r>
            <a:r>
              <a:rPr lang="en-AU" b="1" dirty="0" smtClean="0">
                <a:solidFill>
                  <a:srgbClr val="C00000"/>
                </a:solidFill>
              </a:rPr>
              <a:t>never </a:t>
            </a:r>
            <a:r>
              <a:rPr lang="en-AU" b="1" dirty="0">
                <a:solidFill>
                  <a:srgbClr val="C00000"/>
                </a:solidFill>
              </a:rPr>
              <a:t>be used </a:t>
            </a:r>
            <a:r>
              <a:rPr lang="en-AU" b="1" dirty="0" smtClean="0">
                <a:solidFill>
                  <a:srgbClr val="C00000"/>
                </a:solidFill>
              </a:rPr>
              <a:t>on orchid </a:t>
            </a:r>
            <a:r>
              <a:rPr lang="en-AU" b="1" dirty="0">
                <a:solidFill>
                  <a:srgbClr val="C00000"/>
                </a:solidFill>
              </a:rPr>
              <a:t>due to </a:t>
            </a:r>
            <a:r>
              <a:rPr lang="en-AU" b="1" dirty="0" smtClean="0">
                <a:solidFill>
                  <a:srgbClr val="C00000"/>
                </a:solidFill>
              </a:rPr>
              <a:t>the </a:t>
            </a:r>
            <a:r>
              <a:rPr lang="en-AU" b="1" dirty="0">
                <a:solidFill>
                  <a:srgbClr val="C00000"/>
                </a:solidFill>
              </a:rPr>
              <a:t>ethylene gas that </a:t>
            </a:r>
            <a:r>
              <a:rPr lang="en-AU" b="1" dirty="0" smtClean="0">
                <a:solidFill>
                  <a:srgbClr val="C00000"/>
                </a:solidFill>
              </a:rPr>
              <a:t>is given off which poisons the Orchid and then eventually over a period </a:t>
            </a:r>
            <a:r>
              <a:rPr lang="en-AU" b="1" smtClean="0">
                <a:solidFill>
                  <a:srgbClr val="C00000"/>
                </a:solidFill>
              </a:rPr>
              <a:t>of time dies</a:t>
            </a:r>
            <a:r>
              <a:rPr lang="en-AU" b="1" dirty="0" smtClean="0">
                <a:solidFill>
                  <a:srgbClr val="C00000"/>
                </a:solidFill>
              </a:rPr>
              <a:t>.</a:t>
            </a:r>
            <a:endParaRPr lang="en-AU" dirty="0">
              <a:solidFill>
                <a:srgbClr val="C00000"/>
              </a:solidFill>
            </a:endParaRPr>
          </a:p>
        </p:txBody>
      </p:sp>
    </p:spTree>
    <p:extLst>
      <p:ext uri="{BB962C8B-B14F-4D97-AF65-F5344CB8AC3E}">
        <p14:creationId xmlns:p14="http://schemas.microsoft.com/office/powerpoint/2010/main" val="408218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AU" dirty="0" err="1" smtClean="0"/>
              <a:t>Cattleya</a:t>
            </a:r>
            <a:r>
              <a:rPr lang="en-AU" dirty="0" smtClean="0"/>
              <a:t> Orchids</a:t>
            </a:r>
            <a:endParaRPr lang="en-AU" dirty="0"/>
          </a:p>
        </p:txBody>
      </p:sp>
      <p:sp>
        <p:nvSpPr>
          <p:cNvPr id="3" name="Content Placeholder 2"/>
          <p:cNvSpPr>
            <a:spLocks noGrp="1"/>
          </p:cNvSpPr>
          <p:nvPr>
            <p:ph idx="1"/>
          </p:nvPr>
        </p:nvSpPr>
        <p:spPr>
          <a:xfrm>
            <a:off x="457200" y="914400"/>
            <a:ext cx="8229600" cy="5211767"/>
          </a:xfrm>
        </p:spPr>
        <p:txBody>
          <a:bodyPr>
            <a:normAutofit fontScale="85000" lnSpcReduction="20000"/>
          </a:bodyPr>
          <a:lstStyle/>
          <a:p>
            <a:r>
              <a:rPr lang="en-AU" sz="2200" dirty="0"/>
              <a:t>There are somewhere in the range of 60 species of </a:t>
            </a:r>
            <a:r>
              <a:rPr lang="en-AU" sz="2200" dirty="0" err="1"/>
              <a:t>cattleya</a:t>
            </a:r>
            <a:r>
              <a:rPr lang="en-AU" sz="2200" dirty="0"/>
              <a:t> that are </a:t>
            </a:r>
            <a:r>
              <a:rPr lang="en-AU" sz="2200" dirty="0" smtClean="0"/>
              <a:t>native to areas </a:t>
            </a:r>
            <a:r>
              <a:rPr lang="en-AU" sz="2200" dirty="0"/>
              <a:t>from Costa Rica south to Argentina</a:t>
            </a:r>
            <a:r>
              <a:rPr lang="en-AU" sz="2200" dirty="0" smtClean="0"/>
              <a:t>. </a:t>
            </a:r>
            <a:r>
              <a:rPr lang="en-AU" sz="2200" dirty="0"/>
              <a:t>The number of hybrids and intergeneric hybrids (crosses with more than one genus) are too many to count. </a:t>
            </a:r>
            <a:r>
              <a:rPr lang="en-AU" sz="2200" dirty="0" err="1"/>
              <a:t>Cattleyas</a:t>
            </a:r>
            <a:r>
              <a:rPr lang="en-AU" sz="2200" dirty="0"/>
              <a:t> fall into two main groups: </a:t>
            </a:r>
            <a:r>
              <a:rPr lang="en-AU" sz="2200" dirty="0" err="1"/>
              <a:t>unifoliates</a:t>
            </a:r>
            <a:r>
              <a:rPr lang="en-AU" sz="2200" dirty="0"/>
              <a:t> </a:t>
            </a:r>
            <a:r>
              <a:rPr lang="en-AU" sz="2200" dirty="0" smtClean="0"/>
              <a:t>(single </a:t>
            </a:r>
            <a:r>
              <a:rPr lang="en-AU" sz="2200" dirty="0"/>
              <a:t>leaf) and </a:t>
            </a:r>
            <a:r>
              <a:rPr lang="en-AU" sz="2200" dirty="0" err="1"/>
              <a:t>bifoliates</a:t>
            </a:r>
            <a:r>
              <a:rPr lang="en-AU" sz="2200" dirty="0"/>
              <a:t> (double </a:t>
            </a:r>
            <a:r>
              <a:rPr lang="en-AU" sz="2200" dirty="0" smtClean="0"/>
              <a:t>leaf). These can be </a:t>
            </a:r>
            <a:r>
              <a:rPr lang="en-AU" sz="2400" dirty="0" smtClean="0"/>
              <a:t>epiphytes </a:t>
            </a:r>
            <a:r>
              <a:rPr lang="en-AU" sz="2400" dirty="0"/>
              <a:t>and lithophytes and grow in dry conditions. </a:t>
            </a:r>
            <a:r>
              <a:rPr lang="en-AU" sz="2000" dirty="0"/>
              <a:t>Some species even grow on cacti.</a:t>
            </a:r>
            <a:endParaRPr lang="en-AU" sz="2200" dirty="0" smtClean="0"/>
          </a:p>
          <a:p>
            <a:r>
              <a:rPr lang="en-AU" sz="2200" dirty="0"/>
              <a:t>There are two general types of </a:t>
            </a:r>
            <a:r>
              <a:rPr lang="en-AU" sz="2200" dirty="0" err="1"/>
              <a:t>cattleya</a:t>
            </a:r>
            <a:r>
              <a:rPr lang="en-AU" sz="2200" dirty="0"/>
              <a:t> hybrids: interspecific hybrids and intergeneric hybrids. Hybridization of </a:t>
            </a:r>
            <a:r>
              <a:rPr lang="en-AU" sz="2200" dirty="0" err="1"/>
              <a:t>cattleyas</a:t>
            </a:r>
            <a:r>
              <a:rPr lang="en-AU" sz="2200" dirty="0"/>
              <a:t> that occur between species within the same genus refers to inter-specific hybrids. Intergeneric hybrids</a:t>
            </a:r>
            <a:r>
              <a:rPr lang="en-AU" sz="2200" dirty="0" smtClean="0"/>
              <a:t>, </a:t>
            </a:r>
            <a:r>
              <a:rPr lang="en-AU" sz="2200" dirty="0"/>
              <a:t>on the other hand, refer to </a:t>
            </a:r>
            <a:r>
              <a:rPr lang="en-AU" sz="2200" dirty="0" err="1"/>
              <a:t>cattleya</a:t>
            </a:r>
            <a:r>
              <a:rPr lang="en-AU" sz="2200" dirty="0"/>
              <a:t> orchid species inter-crossed with other genera.</a:t>
            </a:r>
          </a:p>
          <a:p>
            <a:r>
              <a:rPr lang="en-AU" sz="2200" dirty="0"/>
              <a:t>"</a:t>
            </a:r>
            <a:r>
              <a:rPr lang="en-AU" sz="2200" dirty="0" err="1"/>
              <a:t>Slc</a:t>
            </a:r>
            <a:r>
              <a:rPr lang="en-AU" sz="2200" dirty="0"/>
              <a:t>." is the abbreviation used to describe hybrid orchids with parentage from three species: </a:t>
            </a:r>
            <a:r>
              <a:rPr lang="en-AU" sz="2200" dirty="0" err="1"/>
              <a:t>sophronitis</a:t>
            </a:r>
            <a:r>
              <a:rPr lang="en-AU" sz="2200" dirty="0"/>
              <a:t>, </a:t>
            </a:r>
            <a:r>
              <a:rPr lang="en-AU" sz="2200" dirty="0" err="1"/>
              <a:t>laelia</a:t>
            </a:r>
            <a:r>
              <a:rPr lang="en-AU" sz="2200" dirty="0"/>
              <a:t> and </a:t>
            </a:r>
            <a:r>
              <a:rPr lang="en-AU" sz="2200" dirty="0" err="1" smtClean="0"/>
              <a:t>cattleya</a:t>
            </a:r>
            <a:r>
              <a:rPr lang="en-AU" sz="2200" dirty="0"/>
              <a:t> and from no other </a:t>
            </a:r>
            <a:r>
              <a:rPr lang="en-AU" sz="2200" dirty="0" smtClean="0"/>
              <a:t>genera. </a:t>
            </a:r>
            <a:r>
              <a:rPr lang="en-AU" sz="2200" dirty="0"/>
              <a:t>These </a:t>
            </a:r>
            <a:r>
              <a:rPr lang="en-AU" sz="2200" dirty="0" smtClean="0"/>
              <a:t>orchids are </a:t>
            </a:r>
            <a:r>
              <a:rPr lang="en-AU" sz="2200" dirty="0"/>
              <a:t>called "</a:t>
            </a:r>
            <a:r>
              <a:rPr lang="en-AU" sz="2200" dirty="0" err="1"/>
              <a:t>sophrolaeliocattleya</a:t>
            </a:r>
            <a:r>
              <a:rPr lang="en-AU" sz="2200" dirty="0"/>
              <a:t>" </a:t>
            </a:r>
            <a:r>
              <a:rPr lang="en-AU" sz="2200" dirty="0" smtClean="0"/>
              <a:t>orchids.</a:t>
            </a:r>
          </a:p>
          <a:p>
            <a:r>
              <a:rPr lang="en-AU" sz="2200" dirty="0" smtClean="0">
                <a:hlinkClick r:id="rId2"/>
              </a:rPr>
              <a:t>“</a:t>
            </a:r>
            <a:r>
              <a:rPr lang="en-AU" sz="2200" dirty="0" err="1" smtClean="0">
                <a:hlinkClick r:id="rId2"/>
              </a:rPr>
              <a:t>Blc</a:t>
            </a:r>
            <a:r>
              <a:rPr lang="en-AU" sz="2200" dirty="0" smtClean="0">
                <a:hlinkClick r:id="rId2"/>
              </a:rPr>
              <a:t>”</a:t>
            </a:r>
            <a:r>
              <a:rPr lang="en-AU" sz="2200" dirty="0"/>
              <a:t> </a:t>
            </a:r>
            <a:r>
              <a:rPr lang="en-AU" sz="2200" dirty="0">
                <a:solidFill>
                  <a:prstClr val="black"/>
                </a:solidFill>
              </a:rPr>
              <a:t>is the abbreviation used to describe hybrid orchids with parentage from three species: </a:t>
            </a:r>
            <a:r>
              <a:rPr lang="en-AU" sz="2200" dirty="0" err="1" smtClean="0">
                <a:solidFill>
                  <a:prstClr val="black"/>
                </a:solidFill>
              </a:rPr>
              <a:t>brassavola</a:t>
            </a:r>
            <a:r>
              <a:rPr lang="en-AU" sz="2200" dirty="0" smtClean="0">
                <a:solidFill>
                  <a:prstClr val="black"/>
                </a:solidFill>
              </a:rPr>
              <a:t>, </a:t>
            </a:r>
            <a:r>
              <a:rPr lang="en-AU" sz="2200" dirty="0" err="1">
                <a:solidFill>
                  <a:prstClr val="black"/>
                </a:solidFill>
              </a:rPr>
              <a:t>laelia</a:t>
            </a:r>
            <a:r>
              <a:rPr lang="en-AU" sz="2200" dirty="0">
                <a:solidFill>
                  <a:prstClr val="black"/>
                </a:solidFill>
              </a:rPr>
              <a:t> and </a:t>
            </a:r>
            <a:r>
              <a:rPr lang="en-AU" sz="2200" dirty="0" err="1" smtClean="0">
                <a:solidFill>
                  <a:prstClr val="black"/>
                </a:solidFill>
              </a:rPr>
              <a:t>cattleya</a:t>
            </a:r>
            <a:r>
              <a:rPr lang="en-AU" sz="2200" dirty="0"/>
              <a:t> and from no other </a:t>
            </a:r>
            <a:r>
              <a:rPr lang="en-AU" sz="2200" dirty="0" smtClean="0"/>
              <a:t>genera.</a:t>
            </a:r>
            <a:r>
              <a:rPr lang="en-AU" sz="2200" dirty="0" smtClean="0">
                <a:solidFill>
                  <a:prstClr val="black"/>
                </a:solidFill>
              </a:rPr>
              <a:t>  These orchids are </a:t>
            </a:r>
            <a:r>
              <a:rPr lang="en-AU" sz="2200" dirty="0">
                <a:solidFill>
                  <a:prstClr val="black"/>
                </a:solidFill>
              </a:rPr>
              <a:t>called </a:t>
            </a:r>
            <a:r>
              <a:rPr lang="en-AU" sz="2200" dirty="0" err="1" smtClean="0"/>
              <a:t>Brassolaeliocattleya</a:t>
            </a:r>
            <a:r>
              <a:rPr lang="en-AU" sz="2200" dirty="0"/>
              <a:t>;</a:t>
            </a:r>
          </a:p>
          <a:p>
            <a:r>
              <a:rPr lang="en-AU" sz="2200" dirty="0" smtClean="0">
                <a:hlinkClick r:id="rId2"/>
              </a:rPr>
              <a:t>“</a:t>
            </a:r>
            <a:r>
              <a:rPr lang="en-AU" sz="2200" dirty="0" err="1" smtClean="0">
                <a:hlinkClick r:id="rId2"/>
              </a:rPr>
              <a:t>Rlc</a:t>
            </a:r>
            <a:r>
              <a:rPr lang="en-AU" sz="2200" dirty="0" smtClean="0">
                <a:hlinkClick r:id="rId2"/>
              </a:rPr>
              <a:t>”</a:t>
            </a:r>
            <a:r>
              <a:rPr lang="en-AU" sz="2200" dirty="0"/>
              <a:t>  </a:t>
            </a:r>
            <a:r>
              <a:rPr lang="en-AU" sz="2200" dirty="0">
                <a:solidFill>
                  <a:prstClr val="black"/>
                </a:solidFill>
              </a:rPr>
              <a:t> is the abbreviation used to describe hybrid orchids with parentage from </a:t>
            </a:r>
            <a:r>
              <a:rPr lang="en-AU" sz="2200" dirty="0" smtClean="0">
                <a:solidFill>
                  <a:prstClr val="black"/>
                </a:solidFill>
              </a:rPr>
              <a:t>two </a:t>
            </a:r>
            <a:r>
              <a:rPr lang="en-AU" sz="2200" dirty="0">
                <a:solidFill>
                  <a:prstClr val="black"/>
                </a:solidFill>
              </a:rPr>
              <a:t>species</a:t>
            </a:r>
            <a:r>
              <a:rPr lang="en-AU" sz="2200" dirty="0" smtClean="0">
                <a:solidFill>
                  <a:prstClr val="black"/>
                </a:solidFill>
              </a:rPr>
              <a:t>: </a:t>
            </a:r>
            <a:r>
              <a:rPr lang="en-AU" sz="2200" dirty="0" err="1" smtClean="0">
                <a:solidFill>
                  <a:prstClr val="black"/>
                </a:solidFill>
              </a:rPr>
              <a:t>rhyncholaelia</a:t>
            </a:r>
            <a:r>
              <a:rPr lang="en-AU" sz="2200" dirty="0" smtClean="0">
                <a:solidFill>
                  <a:prstClr val="black"/>
                </a:solidFill>
              </a:rPr>
              <a:t> </a:t>
            </a:r>
            <a:r>
              <a:rPr lang="en-AU" sz="2200" dirty="0">
                <a:solidFill>
                  <a:prstClr val="black"/>
                </a:solidFill>
              </a:rPr>
              <a:t>and </a:t>
            </a:r>
            <a:r>
              <a:rPr lang="en-AU" sz="2200" dirty="0" err="1" smtClean="0">
                <a:solidFill>
                  <a:prstClr val="black"/>
                </a:solidFill>
              </a:rPr>
              <a:t>cattleya</a:t>
            </a:r>
            <a:r>
              <a:rPr lang="en-AU" sz="2200" dirty="0"/>
              <a:t> and from no other </a:t>
            </a:r>
            <a:r>
              <a:rPr lang="en-AU" sz="2200" dirty="0" smtClean="0"/>
              <a:t>genera.</a:t>
            </a:r>
            <a:r>
              <a:rPr lang="en-AU" sz="2200" dirty="0" smtClean="0">
                <a:solidFill>
                  <a:prstClr val="black"/>
                </a:solidFill>
              </a:rPr>
              <a:t>  </a:t>
            </a:r>
            <a:r>
              <a:rPr lang="en-AU" sz="2200" dirty="0">
                <a:solidFill>
                  <a:prstClr val="black"/>
                </a:solidFill>
              </a:rPr>
              <a:t>These </a:t>
            </a:r>
            <a:r>
              <a:rPr lang="en-AU" sz="2200" dirty="0" smtClean="0">
                <a:solidFill>
                  <a:prstClr val="black"/>
                </a:solidFill>
              </a:rPr>
              <a:t>orchids are </a:t>
            </a:r>
            <a:r>
              <a:rPr lang="en-AU" sz="2200" dirty="0">
                <a:solidFill>
                  <a:prstClr val="black"/>
                </a:solidFill>
              </a:rPr>
              <a:t>called </a:t>
            </a:r>
            <a:r>
              <a:rPr lang="en-AU" sz="2200" dirty="0" err="1"/>
              <a:t>Rhyncholaeliocattleya</a:t>
            </a:r>
            <a:r>
              <a:rPr lang="en-AU" sz="2200" dirty="0"/>
              <a:t>,</a:t>
            </a:r>
            <a:endParaRPr lang="en-AU" sz="2200" dirty="0">
              <a:hlinkClick r:id="rId2"/>
            </a:endParaRPr>
          </a:p>
          <a:p>
            <a:endParaRPr lang="en-AU" dirty="0"/>
          </a:p>
          <a:p>
            <a:endParaRPr lang="en-AU" dirty="0"/>
          </a:p>
        </p:txBody>
      </p:sp>
    </p:spTree>
    <p:extLst>
      <p:ext uri="{BB962C8B-B14F-4D97-AF65-F5344CB8AC3E}">
        <p14:creationId xmlns:p14="http://schemas.microsoft.com/office/powerpoint/2010/main" val="2666080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7239000" cy="1325563"/>
          </a:xfrm>
        </p:spPr>
        <p:txBody>
          <a:bodyPr>
            <a:normAutofit fontScale="90000"/>
          </a:bodyPr>
          <a:lstStyle/>
          <a:p>
            <a:r>
              <a:rPr lang="en-US" dirty="0" smtClean="0"/>
              <a:t>    Simple method of increasing your collection for Dendrobiums</a:t>
            </a:r>
            <a:endParaRPr lang="en-AU"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19200" y="1828800"/>
            <a:ext cx="3048000"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266957"/>
            <a:ext cx="3886200" cy="3468674"/>
          </a:xfrm>
        </p:spPr>
      </p:pic>
    </p:spTree>
    <p:extLst>
      <p:ext uri="{BB962C8B-B14F-4D97-AF65-F5344CB8AC3E}">
        <p14:creationId xmlns:p14="http://schemas.microsoft.com/office/powerpoint/2010/main" val="706405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74638"/>
            <a:ext cx="8382000" cy="487362"/>
          </a:xfrm>
        </p:spPr>
        <p:txBody>
          <a:bodyPr>
            <a:normAutofit fontScale="90000"/>
          </a:bodyPr>
          <a:lstStyle/>
          <a:p>
            <a:r>
              <a:rPr lang="en-US" dirty="0" smtClean="0"/>
              <a:t>Australian Orchid Council Awards</a:t>
            </a:r>
            <a:endParaRPr lang="en-AU" dirty="0"/>
          </a:p>
        </p:txBody>
      </p:sp>
      <p:sp>
        <p:nvSpPr>
          <p:cNvPr id="6" name="Content Placeholder 5"/>
          <p:cNvSpPr>
            <a:spLocks noGrp="1"/>
          </p:cNvSpPr>
          <p:nvPr>
            <p:ph idx="1"/>
          </p:nvPr>
        </p:nvSpPr>
        <p:spPr>
          <a:xfrm>
            <a:off x="457200" y="1371600"/>
            <a:ext cx="8229600" cy="4876800"/>
          </a:xfrm>
        </p:spPr>
        <p:txBody>
          <a:bodyPr>
            <a:normAutofit fontScale="85000" lnSpcReduction="10000"/>
          </a:bodyPr>
          <a:lstStyle/>
          <a:p>
            <a:r>
              <a:rPr lang="en-AU" sz="2000" dirty="0"/>
              <a:t>Since January 1999, all orchids are judged by general appreciation rather than the former regimented system of points for certain features of the bloom.  A panel of at least five fully accredited judges is required to make an award.  The panel then passes the application, photos </a:t>
            </a:r>
            <a:r>
              <a:rPr lang="en-AU" sz="2000" dirty="0" err="1"/>
              <a:t>etc</a:t>
            </a:r>
            <a:r>
              <a:rPr lang="en-AU" sz="2000" dirty="0"/>
              <a:t> on to the Australian Orchid Council's Registrar General via the state Deputy. Awards are now shown thus:  </a:t>
            </a:r>
            <a:r>
              <a:rPr lang="en-AU" sz="2000" dirty="0" smtClean="0"/>
              <a:t>FCC/AOC </a:t>
            </a:r>
            <a:r>
              <a:rPr lang="en-AU" sz="2000" dirty="0"/>
              <a:t>(year</a:t>
            </a:r>
            <a:r>
              <a:rPr lang="en-AU" sz="2000" dirty="0" smtClean="0"/>
              <a:t>).</a:t>
            </a:r>
          </a:p>
          <a:p>
            <a:endParaRPr lang="en-AU" sz="2000" dirty="0" smtClean="0"/>
          </a:p>
          <a:p>
            <a:r>
              <a:rPr lang="en-US" sz="2000" dirty="0" smtClean="0"/>
              <a:t>The following are the AOC Awards Categories:-</a:t>
            </a:r>
          </a:p>
          <a:p>
            <a:endParaRPr lang="en-US" sz="2000" dirty="0" smtClean="0"/>
          </a:p>
          <a:p>
            <a:pPr marL="0" indent="0">
              <a:buNone/>
            </a:pPr>
            <a:r>
              <a:rPr lang="en-US" sz="2000" dirty="0" smtClean="0"/>
              <a:t>       FCC     First Class Certificate                         85 points or more of possible 100.</a:t>
            </a:r>
          </a:p>
          <a:p>
            <a:pPr marL="0" indent="0">
              <a:buNone/>
            </a:pPr>
            <a:r>
              <a:rPr lang="en-US" sz="2000" dirty="0" smtClean="0"/>
              <a:t>       AM      Award of Merit                                  80 to 85 points.</a:t>
            </a:r>
          </a:p>
          <a:p>
            <a:pPr marL="0" indent="0">
              <a:buNone/>
            </a:pPr>
            <a:r>
              <a:rPr lang="en-US" sz="2000" dirty="0" smtClean="0"/>
              <a:t>       HCC     Highly Commended Certificate      75 to 80 points.</a:t>
            </a:r>
          </a:p>
          <a:p>
            <a:pPr marL="0" indent="0">
              <a:buNone/>
            </a:pPr>
            <a:r>
              <a:rPr lang="en-US" sz="2000" dirty="0" smtClean="0"/>
              <a:t>       AD       Award of Distinction                         Awarded for distinctive attributes e.g. color                                                                              </a:t>
            </a:r>
          </a:p>
          <a:p>
            <a:pPr marL="0" indent="0">
              <a:buNone/>
            </a:pPr>
            <a:r>
              <a:rPr lang="en-US" sz="2000" dirty="0" smtClean="0"/>
              <a:t>       CBM   Certificate of Botanical Merit</a:t>
            </a:r>
          </a:p>
          <a:p>
            <a:pPr marL="0" indent="0">
              <a:buNone/>
            </a:pPr>
            <a:r>
              <a:rPr lang="en-US" sz="2000" dirty="0"/>
              <a:t> </a:t>
            </a:r>
            <a:r>
              <a:rPr lang="en-US" sz="2000" dirty="0" smtClean="0"/>
              <a:t>      ACE     Award of Cultural Excellence           85 points or more of possible 100</a:t>
            </a:r>
          </a:p>
          <a:p>
            <a:pPr marL="0" indent="0">
              <a:buNone/>
            </a:pPr>
            <a:r>
              <a:rPr lang="en-US" sz="2000" dirty="0"/>
              <a:t> </a:t>
            </a:r>
            <a:r>
              <a:rPr lang="en-US" sz="2000" dirty="0" smtClean="0"/>
              <a:t>      ACM   Award of Cultural Merit                    80 </a:t>
            </a:r>
            <a:r>
              <a:rPr lang="en-US" sz="2000" dirty="0"/>
              <a:t>t</a:t>
            </a:r>
            <a:r>
              <a:rPr lang="en-US" sz="2000" dirty="0" smtClean="0"/>
              <a:t>o 85 points</a:t>
            </a:r>
          </a:p>
          <a:p>
            <a:pPr marL="0" indent="0">
              <a:buNone/>
            </a:pPr>
            <a:r>
              <a:rPr lang="en-US" sz="2000" dirty="0"/>
              <a:t> </a:t>
            </a:r>
            <a:r>
              <a:rPr lang="en-US" sz="2000" dirty="0" smtClean="0"/>
              <a:t>      ACC     Award of Cultural Commendation  75 to 80 points</a:t>
            </a:r>
          </a:p>
          <a:p>
            <a:pPr marL="0" indent="0">
              <a:buNone/>
            </a:pPr>
            <a:r>
              <a:rPr lang="en-US" sz="2000" dirty="0"/>
              <a:t> </a:t>
            </a:r>
            <a:r>
              <a:rPr lang="en-US" sz="2000" dirty="0" smtClean="0"/>
              <a:t>      ASR     Award of Special Recognition  </a:t>
            </a:r>
            <a:endParaRPr lang="en-US" sz="2000" dirty="0"/>
          </a:p>
        </p:txBody>
      </p:sp>
    </p:spTree>
    <p:extLst>
      <p:ext uri="{BB962C8B-B14F-4D97-AF65-F5344CB8AC3E}">
        <p14:creationId xmlns:p14="http://schemas.microsoft.com/office/powerpoint/2010/main" val="641499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93111" y="5181600"/>
            <a:ext cx="2298700" cy="1527175"/>
          </a:xfrm>
        </p:spPr>
      </p:pic>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93111" y="3517584"/>
            <a:ext cx="2286000" cy="1520825"/>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6" y="1828844"/>
            <a:ext cx="2286001" cy="151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111" y="153428"/>
            <a:ext cx="2314385" cy="153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380565" y="5181600"/>
            <a:ext cx="2337059" cy="15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380565" y="155951"/>
            <a:ext cx="2285999" cy="151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2776" y="150251"/>
            <a:ext cx="2317824" cy="154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0565" y="1820122"/>
            <a:ext cx="2285999" cy="152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2796" y="1831498"/>
            <a:ext cx="2317825"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6094" y="3490438"/>
            <a:ext cx="2286001" cy="152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92797" y="3531961"/>
            <a:ext cx="2317825"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2777" y="5181600"/>
            <a:ext cx="2317824" cy="15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475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76200"/>
            <a:ext cx="2320409"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191" y="88592"/>
            <a:ext cx="2316163"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88592"/>
            <a:ext cx="22987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099" y="5105400"/>
            <a:ext cx="2244207" cy="168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3125" y="1807161"/>
            <a:ext cx="2320902" cy="154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7455" y="1823999"/>
            <a:ext cx="2265362" cy="151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4133" y="5169933"/>
            <a:ext cx="2274887" cy="151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7864" y="3476427"/>
            <a:ext cx="2316163" cy="154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7455" y="3476427"/>
            <a:ext cx="2248244" cy="149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020" y="1750473"/>
            <a:ext cx="2284389" cy="152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3429275" y="5178017"/>
            <a:ext cx="2309931" cy="153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6683" y="3445355"/>
            <a:ext cx="2258425" cy="150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103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28600"/>
            <a:ext cx="2056985" cy="1367952"/>
          </a:xfrm>
          <a:prstGeom prst="rect">
            <a:avLst/>
          </a:prstGeom>
        </p:spPr>
      </p:pic>
      <p:pic>
        <p:nvPicPr>
          <p:cNvPr id="3"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226" y="241069"/>
            <a:ext cx="2056851" cy="1367952"/>
          </a:xfrm>
          <a:prstGeom prst="rect">
            <a:avLst/>
          </a:prstGeom>
        </p:spPr>
      </p:pic>
      <p:pic>
        <p:nvPicPr>
          <p:cNvPr id="4"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909" y="241069"/>
            <a:ext cx="2057378" cy="1367952"/>
          </a:xfrm>
          <a:prstGeom prst="rect">
            <a:avLst/>
          </a:prstGeom>
        </p:spPr>
      </p:pic>
      <p:pic>
        <p:nvPicPr>
          <p:cNvPr id="5"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241069"/>
            <a:ext cx="2057400" cy="1367643"/>
          </a:xfrm>
          <a:prstGeom prst="rect">
            <a:avLst/>
          </a:prstGeom>
        </p:spPr>
      </p:pic>
      <p:pic>
        <p:nvPicPr>
          <p:cNvPr id="6"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186" y="1905000"/>
            <a:ext cx="2057399" cy="1367952"/>
          </a:xfrm>
          <a:prstGeom prst="rect">
            <a:avLst/>
          </a:prstGeom>
        </p:spPr>
      </p:pic>
      <p:pic>
        <p:nvPicPr>
          <p:cNvPr id="7"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8401" y="1904700"/>
            <a:ext cx="2057400" cy="1367663"/>
          </a:xfrm>
          <a:prstGeom prst="rect">
            <a:avLst/>
          </a:prstGeom>
        </p:spPr>
      </p:pic>
      <p:pic>
        <p:nvPicPr>
          <p:cNvPr id="8"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4199" y="1928114"/>
            <a:ext cx="2057399" cy="1367952"/>
          </a:xfrm>
          <a:prstGeom prst="rect">
            <a:avLst/>
          </a:prstGeom>
        </p:spPr>
      </p:pic>
      <p:pic>
        <p:nvPicPr>
          <p:cNvPr id="9" name="Content Placeholder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259" y="3581400"/>
            <a:ext cx="2057399" cy="1367952"/>
          </a:xfrm>
          <a:prstGeom prst="rect">
            <a:avLst/>
          </a:prstGeom>
        </p:spPr>
      </p:pic>
      <p:pic>
        <p:nvPicPr>
          <p:cNvPr id="10" name="Content Placeholder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8401" y="3581400"/>
            <a:ext cx="2057169" cy="1367952"/>
          </a:xfrm>
          <a:prstGeom prst="rect">
            <a:avLst/>
          </a:prstGeom>
        </p:spPr>
      </p:pic>
      <p:pic>
        <p:nvPicPr>
          <p:cNvPr id="11" name="Content Placeholder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2534" y="3581400"/>
            <a:ext cx="2057399" cy="1367952"/>
          </a:xfrm>
          <a:prstGeom prst="rect">
            <a:avLst/>
          </a:prstGeom>
        </p:spPr>
      </p:pic>
      <p:pic>
        <p:nvPicPr>
          <p:cNvPr id="12" name="Content Placeholder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34200" y="3581400"/>
            <a:ext cx="2057399" cy="1367952"/>
          </a:xfrm>
          <a:prstGeom prst="rect">
            <a:avLst/>
          </a:prstGeom>
        </p:spPr>
      </p:pic>
      <p:pic>
        <p:nvPicPr>
          <p:cNvPr id="13" name="Content Placeholder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8185" y="5236281"/>
            <a:ext cx="2057399" cy="1367952"/>
          </a:xfrm>
          <a:prstGeom prst="rect">
            <a:avLst/>
          </a:prstGeom>
        </p:spPr>
      </p:pic>
      <p:pic>
        <p:nvPicPr>
          <p:cNvPr id="14" name="Content Placeholder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75888" y="1923958"/>
            <a:ext cx="2057399" cy="1367952"/>
          </a:xfrm>
          <a:prstGeom prst="rect">
            <a:avLst/>
          </a:prstGeom>
        </p:spPr>
      </p:pic>
      <p:pic>
        <p:nvPicPr>
          <p:cNvPr id="15" name="Content Placeholder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62226" y="5236281"/>
            <a:ext cx="2057400" cy="1367752"/>
          </a:xfrm>
          <a:prstGeom prst="rect">
            <a:avLst/>
          </a:prstGeom>
        </p:spPr>
      </p:pic>
      <p:pic>
        <p:nvPicPr>
          <p:cNvPr id="16" name="Content Placeholder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92534" y="5205801"/>
            <a:ext cx="2057399" cy="1367952"/>
          </a:xfrm>
          <a:prstGeom prst="rect">
            <a:avLst/>
          </a:prstGeom>
        </p:spPr>
      </p:pic>
      <p:pic>
        <p:nvPicPr>
          <p:cNvPr id="17" name="Content Placeholder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34201" y="5205801"/>
            <a:ext cx="2057399" cy="1367952"/>
          </a:xfrm>
          <a:prstGeom prst="rect">
            <a:avLst/>
          </a:prstGeom>
        </p:spPr>
      </p:pic>
    </p:spTree>
    <p:extLst>
      <p:ext uri="{BB962C8B-B14F-4D97-AF65-F5344CB8AC3E}">
        <p14:creationId xmlns:p14="http://schemas.microsoft.com/office/powerpoint/2010/main" val="1602251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3326" y="2438400"/>
            <a:ext cx="380571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84" y="635462"/>
            <a:ext cx="2485008" cy="165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635462"/>
            <a:ext cx="2513824" cy="167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199" y="635463"/>
            <a:ext cx="2510901" cy="167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876800" y="2441275"/>
            <a:ext cx="3806301" cy="253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6549" y="5117397"/>
            <a:ext cx="2485008" cy="1660975"/>
          </a:xfrm>
          <a:prstGeom prst="rect">
            <a:avLst/>
          </a:prstGeom>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097260"/>
            <a:ext cx="2513824" cy="16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447265" y="5149373"/>
            <a:ext cx="223583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477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886700" cy="7086600"/>
          </a:xfrm>
        </p:spPr>
        <p:txBody>
          <a:bodyPr>
            <a:normAutofit/>
          </a:bodyPr>
          <a:lstStyle/>
          <a:p>
            <a:r>
              <a:rPr lang="en-US" dirty="0" smtClean="0"/>
              <a:t>                </a:t>
            </a:r>
            <a:r>
              <a:rPr lang="en-US" sz="3000" b="1" i="1" dirty="0" smtClean="0">
                <a:solidFill>
                  <a:srgbClr val="C00000"/>
                </a:solidFill>
                <a:latin typeface="Arial Narrow" panose="020B0606020202030204" pitchFamily="34" charset="0"/>
              </a:rPr>
              <a:t>ACKNOWLEDGEMENT</a:t>
            </a:r>
            <a:br>
              <a:rPr lang="en-US" sz="3000" b="1" i="1" dirty="0" smtClean="0">
                <a:solidFill>
                  <a:srgbClr val="C00000"/>
                </a:solidFill>
                <a:latin typeface="Arial Narrow" panose="020B0606020202030204" pitchFamily="34" charset="0"/>
              </a:rPr>
            </a:br>
            <a:r>
              <a:rPr lang="en-US" sz="3000" dirty="0" smtClean="0"/>
              <a:t>I would like to acknowledge the following people as without their help and assistance this presentation would not have been possible.</a:t>
            </a:r>
            <a:r>
              <a:rPr lang="en-US" sz="3000" dirty="0"/>
              <a:t/>
            </a:r>
            <a:br>
              <a:rPr lang="en-US" sz="3000" dirty="0"/>
            </a:br>
            <a:r>
              <a:rPr lang="en-US" sz="3000" dirty="0" smtClean="0"/>
              <a:t>                                                                                                                                                                                                                                                                                                                                                                                                                                                                                                                                                                                                                                                                                                                                                                                                                                                                                                                                                	</a:t>
            </a:r>
            <a:r>
              <a:rPr lang="en-US" sz="3000" b="1" dirty="0" smtClean="0">
                <a:solidFill>
                  <a:schemeClr val="accent1"/>
                </a:solidFill>
              </a:rPr>
              <a:t>    </a:t>
            </a:r>
            <a:r>
              <a:rPr lang="en-US" sz="3000" b="1" dirty="0">
                <a:solidFill>
                  <a:srgbClr val="4472C4"/>
                </a:solidFill>
              </a:rPr>
              <a:t>The </a:t>
            </a:r>
            <a:r>
              <a:rPr lang="en-US" sz="3000" b="1" dirty="0" smtClean="0">
                <a:solidFill>
                  <a:srgbClr val="4472C4"/>
                </a:solidFill>
              </a:rPr>
              <a:t>Late </a:t>
            </a:r>
            <a:r>
              <a:rPr lang="en-US" sz="3000" b="1" dirty="0" err="1" smtClean="0">
                <a:solidFill>
                  <a:schemeClr val="accent1"/>
                </a:solidFill>
              </a:rPr>
              <a:t>Mr</a:t>
            </a:r>
            <a:r>
              <a:rPr lang="en-US" sz="3000" b="1" dirty="0" smtClean="0">
                <a:solidFill>
                  <a:schemeClr val="accent1"/>
                </a:solidFill>
              </a:rPr>
              <a:t> Alan Merriman. </a:t>
            </a:r>
            <a:br>
              <a:rPr lang="en-US" sz="3000" b="1" dirty="0" smtClean="0">
                <a:solidFill>
                  <a:schemeClr val="accent1"/>
                </a:solidFill>
              </a:rPr>
            </a:br>
            <a:r>
              <a:rPr lang="en-US" sz="3000" dirty="0"/>
              <a:t> </a:t>
            </a:r>
            <a:r>
              <a:rPr lang="en-US" sz="3000" dirty="0" smtClean="0"/>
              <a:t>       </a:t>
            </a:r>
            <a:r>
              <a:rPr lang="en-US" sz="3200" dirty="0" err="1" smtClean="0"/>
              <a:t>Mirann</a:t>
            </a:r>
            <a:r>
              <a:rPr lang="en-US" sz="3200" dirty="0" smtClean="0"/>
              <a:t> Orchids Blue Mountains N.S.W</a:t>
            </a:r>
            <a:r>
              <a:rPr lang="en-US" sz="3200" dirty="0" smtClean="0">
                <a:solidFill>
                  <a:schemeClr val="accent1"/>
                </a:solidFill>
              </a:rPr>
              <a:t>.</a:t>
            </a:r>
            <a:r>
              <a:rPr lang="en-US" sz="3200" dirty="0" smtClean="0">
                <a:solidFill>
                  <a:schemeClr val="accent1"/>
                </a:solidFill>
                <a:latin typeface="+mn-lt"/>
              </a:rPr>
              <a:t/>
            </a:r>
            <a:br>
              <a:rPr lang="en-US" sz="3200" dirty="0" smtClean="0">
                <a:solidFill>
                  <a:schemeClr val="accent1"/>
                </a:solidFill>
                <a:latin typeface="+mn-lt"/>
              </a:rPr>
            </a:br>
            <a:r>
              <a:rPr lang="en-US" sz="3000" dirty="0">
                <a:solidFill>
                  <a:schemeClr val="accent1"/>
                </a:solidFill>
                <a:latin typeface="+mn-lt"/>
              </a:rPr>
              <a:t> </a:t>
            </a:r>
            <a:r>
              <a:rPr lang="en-US" sz="3000" dirty="0" smtClean="0">
                <a:solidFill>
                  <a:schemeClr val="accent1"/>
                </a:solidFill>
                <a:latin typeface="+mn-lt"/>
              </a:rPr>
              <a:t>                      </a:t>
            </a:r>
            <a:r>
              <a:rPr lang="en-US" sz="3000" dirty="0" smtClean="0">
                <a:latin typeface="+mn-lt"/>
              </a:rPr>
              <a:t>   </a:t>
            </a:r>
            <a:r>
              <a:rPr lang="en-US" sz="3000" dirty="0" smtClean="0">
                <a:solidFill>
                  <a:schemeClr val="accent1"/>
                </a:solidFill>
                <a:latin typeface="+mn-lt"/>
              </a:rPr>
              <a:t/>
            </a:r>
            <a:br>
              <a:rPr lang="en-US" sz="3000" dirty="0" smtClean="0">
                <a:solidFill>
                  <a:schemeClr val="accent1"/>
                </a:solidFill>
                <a:latin typeface="+mn-lt"/>
              </a:rPr>
            </a:br>
            <a:r>
              <a:rPr lang="en-US" sz="3000" dirty="0" smtClean="0">
                <a:solidFill>
                  <a:schemeClr val="accent1"/>
                </a:solidFill>
                <a:latin typeface="+mn-lt"/>
              </a:rPr>
              <a:t>                             </a:t>
            </a:r>
            <a:r>
              <a:rPr lang="en-US" sz="3000" dirty="0" err="1" smtClean="0">
                <a:solidFill>
                  <a:schemeClr val="accent1"/>
                </a:solidFill>
                <a:latin typeface="+mn-lt"/>
              </a:rPr>
              <a:t>Mr</a:t>
            </a:r>
            <a:r>
              <a:rPr lang="en-US" sz="3000" dirty="0" smtClean="0">
                <a:solidFill>
                  <a:schemeClr val="accent1"/>
                </a:solidFill>
                <a:latin typeface="+mn-lt"/>
              </a:rPr>
              <a:t> Graeme Davies.</a:t>
            </a:r>
            <a:br>
              <a:rPr lang="en-US" sz="3000" dirty="0" smtClean="0">
                <a:solidFill>
                  <a:schemeClr val="accent1"/>
                </a:solidFill>
                <a:latin typeface="+mn-lt"/>
              </a:rPr>
            </a:br>
            <a:r>
              <a:rPr lang="en-US" sz="3000" dirty="0">
                <a:solidFill>
                  <a:schemeClr val="accent1"/>
                </a:solidFill>
                <a:latin typeface="+mn-lt"/>
              </a:rPr>
              <a:t> </a:t>
            </a:r>
            <a:r>
              <a:rPr lang="en-US" sz="3000" dirty="0" smtClean="0">
                <a:solidFill>
                  <a:schemeClr val="accent1"/>
                </a:solidFill>
                <a:latin typeface="+mn-lt"/>
              </a:rPr>
              <a:t>                     </a:t>
            </a:r>
            <a:r>
              <a:rPr lang="en-US" sz="3000" dirty="0" smtClean="0">
                <a:latin typeface="+mn-lt"/>
              </a:rPr>
              <a:t/>
            </a:r>
            <a:br>
              <a:rPr lang="en-US" sz="3000" dirty="0" smtClean="0">
                <a:latin typeface="+mn-lt"/>
              </a:rPr>
            </a:br>
            <a:r>
              <a:rPr lang="en-US" sz="3000" dirty="0"/>
              <a:t/>
            </a:r>
            <a:br>
              <a:rPr lang="en-US" sz="3000" dirty="0"/>
            </a:br>
            <a:r>
              <a:rPr lang="en-US" sz="3000" dirty="0" smtClean="0">
                <a:solidFill>
                  <a:schemeClr val="accent6"/>
                </a:solidFill>
              </a:rPr>
              <a:t>         </a:t>
            </a:r>
            <a:r>
              <a:rPr lang="en-US" sz="3000" dirty="0" smtClean="0">
                <a:solidFill>
                  <a:srgbClr val="7030A0"/>
                </a:solidFill>
              </a:rPr>
              <a:t>Thank you for your attention and interest</a:t>
            </a:r>
            <a:r>
              <a:rPr lang="en-US" sz="3000" dirty="0">
                <a:solidFill>
                  <a:srgbClr val="7030A0"/>
                </a:solidFill>
              </a:rPr>
              <a:t/>
            </a:r>
            <a:br>
              <a:rPr lang="en-US" sz="3000" dirty="0">
                <a:solidFill>
                  <a:srgbClr val="7030A0"/>
                </a:solidFill>
              </a:rPr>
            </a:br>
            <a:r>
              <a:rPr lang="en-US" sz="3000" dirty="0" smtClean="0">
                <a:solidFill>
                  <a:srgbClr val="FF0000"/>
                </a:solidFill>
              </a:rPr>
              <a:t>                                    THE END.</a:t>
            </a:r>
            <a:r>
              <a:rPr lang="en-US" sz="1500" dirty="0" smtClean="0"/>
              <a:t>f1</a:t>
            </a:r>
            <a:r>
              <a:rPr lang="en-US" sz="3000" dirty="0" smtClean="0">
                <a:solidFill>
                  <a:srgbClr val="FF0000"/>
                </a:solidFill>
              </a:rPr>
              <a:t/>
            </a:r>
            <a:br>
              <a:rPr lang="en-US" sz="3000" dirty="0" smtClean="0">
                <a:solidFill>
                  <a:srgbClr val="FF0000"/>
                </a:solidFill>
              </a:rPr>
            </a:br>
            <a:r>
              <a:rPr lang="en-US" sz="3000" dirty="0">
                <a:solidFill>
                  <a:srgbClr val="FF0000"/>
                </a:solidFill>
              </a:rPr>
              <a:t> </a:t>
            </a:r>
            <a:r>
              <a:rPr lang="en-US" sz="3000" dirty="0" smtClean="0">
                <a:solidFill>
                  <a:srgbClr val="FF0000"/>
                </a:solidFill>
              </a:rPr>
              <a:t>                                </a:t>
            </a:r>
            <a:br>
              <a:rPr lang="en-US" sz="3000" dirty="0" smtClean="0">
                <a:solidFill>
                  <a:srgbClr val="FF0000"/>
                </a:solidFill>
              </a:rPr>
            </a:br>
            <a:r>
              <a:rPr lang="en-US" sz="3000" dirty="0" smtClean="0">
                <a:solidFill>
                  <a:schemeClr val="accent6"/>
                </a:solidFill>
              </a:rPr>
              <a:t>      </a:t>
            </a:r>
            <a:endParaRPr lang="en-AU" sz="3000" dirty="0">
              <a:solidFill>
                <a:schemeClr val="accent6"/>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0" y="5715064"/>
            <a:ext cx="1524000" cy="1013297"/>
          </a:xfrm>
        </p:spPr>
      </p:pic>
    </p:spTree>
    <p:extLst>
      <p:ext uri="{BB962C8B-B14F-4D97-AF65-F5344CB8AC3E}">
        <p14:creationId xmlns:p14="http://schemas.microsoft.com/office/powerpoint/2010/main" val="62736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Orchids, Types, Varieties, Cultivars and Terminology</a:t>
            </a:r>
            <a:br>
              <a:rPr lang="en-US" dirty="0" smtClean="0"/>
            </a:br>
            <a:endParaRPr lang="en-AU" sz="2200" dirty="0">
              <a:solidFill>
                <a:srgbClr val="FF0000"/>
              </a:solidFill>
            </a:endParaRPr>
          </a:p>
        </p:txBody>
      </p:sp>
      <p:sp>
        <p:nvSpPr>
          <p:cNvPr id="5" name="Content Placeholder 4"/>
          <p:cNvSpPr>
            <a:spLocks noGrp="1"/>
          </p:cNvSpPr>
          <p:nvPr>
            <p:ph idx="1"/>
          </p:nvPr>
        </p:nvSpPr>
        <p:spPr>
          <a:xfrm>
            <a:off x="463821" y="1752600"/>
            <a:ext cx="8229600" cy="4953000"/>
          </a:xfrm>
        </p:spPr>
        <p:txBody>
          <a:bodyPr>
            <a:normAutofit fontScale="40000" lnSpcReduction="20000"/>
          </a:bodyPr>
          <a:lstStyle/>
          <a:p>
            <a:pPr marL="0" indent="0">
              <a:buNone/>
            </a:pPr>
            <a:r>
              <a:rPr lang="en-US" dirty="0" smtClean="0"/>
              <a:t>         There are two types of orchids in the world</a:t>
            </a:r>
          </a:p>
          <a:p>
            <a:pPr marL="1371600" indent="-1371600">
              <a:buAutoNum type="alphaLcParenBoth"/>
            </a:pPr>
            <a:r>
              <a:rPr lang="en-US" sz="7400" b="1" i="1" dirty="0" smtClean="0">
                <a:solidFill>
                  <a:srgbClr val="00B050"/>
                </a:solidFill>
              </a:rPr>
              <a:t>Species Orchid</a:t>
            </a:r>
          </a:p>
          <a:p>
            <a:pPr marL="0" lvl="0" indent="0">
              <a:buNone/>
            </a:pPr>
            <a:r>
              <a:rPr lang="en-US" sz="3300" dirty="0">
                <a:solidFill>
                  <a:prstClr val="black"/>
                </a:solidFill>
              </a:rPr>
              <a:t>The species orchids are the orchids that grow in the wild. There can be different forms of a species which can be due to location and can come in the form of</a:t>
            </a:r>
            <a:r>
              <a:rPr lang="en-US" sz="3300" dirty="0" smtClean="0">
                <a:solidFill>
                  <a:prstClr val="black"/>
                </a:solidFill>
              </a:rPr>
              <a:t>:-</a:t>
            </a:r>
          </a:p>
          <a:p>
            <a:pPr marL="0" lvl="0" indent="0">
              <a:buNone/>
            </a:pPr>
            <a:endParaRPr lang="en-US" sz="3300" dirty="0">
              <a:solidFill>
                <a:prstClr val="black"/>
              </a:solidFill>
            </a:endParaRPr>
          </a:p>
          <a:p>
            <a:pPr marL="0" lvl="0" indent="0">
              <a:buNone/>
            </a:pPr>
            <a:endParaRPr lang="en-US" sz="3300" dirty="0">
              <a:solidFill>
                <a:prstClr val="black"/>
              </a:solidFill>
            </a:endParaRPr>
          </a:p>
          <a:p>
            <a:pPr marL="0" lvl="0" indent="0">
              <a:buNone/>
            </a:pPr>
            <a:endParaRPr lang="en-US" sz="3300" dirty="0">
              <a:solidFill>
                <a:prstClr val="black"/>
              </a:solidFill>
            </a:endParaRPr>
          </a:p>
          <a:p>
            <a:pPr marL="0" indent="0">
              <a:buNone/>
            </a:pPr>
            <a:endParaRPr lang="en-US" dirty="0" smtClean="0"/>
          </a:p>
          <a:p>
            <a:pPr marL="0" indent="0">
              <a:buNone/>
            </a:pPr>
            <a:endParaRPr lang="en-US" dirty="0"/>
          </a:p>
          <a:p>
            <a:pPr marL="0" indent="0">
              <a:buNone/>
            </a:pPr>
            <a:endParaRPr lang="en-US" dirty="0" smtClean="0"/>
          </a:p>
          <a:p>
            <a:r>
              <a:rPr lang="en-US" dirty="0" smtClean="0"/>
              <a:t>(1) lithophytes orchids that grow on rocks</a:t>
            </a:r>
          </a:p>
          <a:p>
            <a:endParaRPr lang="en-US" dirty="0" smtClean="0"/>
          </a:p>
          <a:p>
            <a:pPr marL="0" indent="0">
              <a:buNone/>
            </a:pPr>
            <a:endParaRPr lang="en-US" dirty="0" smtClean="0"/>
          </a:p>
          <a:p>
            <a:endParaRPr lang="en-US" dirty="0" smtClean="0"/>
          </a:p>
          <a:p>
            <a:endParaRPr lang="en-US" dirty="0"/>
          </a:p>
          <a:p>
            <a:r>
              <a:rPr lang="en-US" dirty="0" smtClean="0"/>
              <a:t>(2) epiphytes orchids that grow in trees </a:t>
            </a:r>
          </a:p>
          <a:p>
            <a:endParaRPr lang="en-US" dirty="0" smtClean="0"/>
          </a:p>
          <a:p>
            <a:pPr marL="0" indent="0">
              <a:buNone/>
            </a:pPr>
            <a:endParaRPr lang="en-US" dirty="0" smtClean="0"/>
          </a:p>
          <a:p>
            <a:pPr marL="0" indent="0">
              <a:buNone/>
            </a:pPr>
            <a:endParaRPr lang="en-US" dirty="0" smtClean="0"/>
          </a:p>
          <a:p>
            <a:endParaRPr lang="en-US" dirty="0"/>
          </a:p>
          <a:p>
            <a:r>
              <a:rPr lang="en-US" dirty="0" smtClean="0"/>
              <a:t>(3) terrestrial orchids that grow in the ground</a:t>
            </a:r>
          </a:p>
          <a:p>
            <a:endParaRPr lang="en-US" dirty="0" smtClean="0"/>
          </a:p>
          <a:p>
            <a:endParaRPr lang="en-US" dirty="0" smtClean="0"/>
          </a:p>
          <a:p>
            <a:endParaRPr lang="en-US" dirty="0" smtClean="0"/>
          </a:p>
          <a:p>
            <a:endParaRPr lang="en-US" dirty="0" smtClean="0"/>
          </a:p>
          <a:p>
            <a:endParaRPr lang="en-US" dirty="0"/>
          </a:p>
        </p:txBody>
      </p:sp>
      <p:pic>
        <p:nvPicPr>
          <p:cNvPr id="6" name="Picture 2" descr="I:\Black Kroombit 2012 1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9617" y="2895604"/>
            <a:ext cx="1449888" cy="11263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eungella,_blackdown    1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649" y="4224215"/>
            <a:ext cx="1516811" cy="9428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Terry\Desktop\Pentax K3 1001 to 2000\IMGP15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649" y="5334000"/>
            <a:ext cx="1537243" cy="102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64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Some typical species of orchids growing in their natural habitat</a:t>
            </a:r>
            <a:endParaRPr lang="en-AU" dirty="0"/>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905000"/>
            <a:ext cx="2438400" cy="1911178"/>
          </a:xfrm>
        </p:spPr>
      </p:pic>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1921260"/>
            <a:ext cx="2438400" cy="1888739"/>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502618"/>
            <a:ext cx="1462088" cy="21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921261"/>
            <a:ext cx="2462213" cy="188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599" y="4856483"/>
            <a:ext cx="2462213" cy="183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81000" y="4786090"/>
            <a:ext cx="2438400" cy="182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369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09600"/>
            <a:ext cx="8229600" cy="5516563"/>
          </a:xfrm>
        </p:spPr>
        <p:txBody>
          <a:bodyPr>
            <a:normAutofit fontScale="92500" lnSpcReduction="20000"/>
          </a:bodyPr>
          <a:lstStyle/>
          <a:p>
            <a:pPr marL="0" indent="0">
              <a:buNone/>
            </a:pPr>
            <a:r>
              <a:rPr lang="en-US" sz="3500" b="1" i="1" dirty="0" smtClean="0">
                <a:solidFill>
                  <a:srgbClr val="00B050"/>
                </a:solidFill>
              </a:rPr>
              <a:t>     </a:t>
            </a:r>
            <a:r>
              <a:rPr lang="en-US" sz="4300" b="1" i="1" dirty="0" smtClean="0">
                <a:solidFill>
                  <a:srgbClr val="00B050"/>
                </a:solidFill>
              </a:rPr>
              <a:t>(b) Hybridized Orchid</a:t>
            </a:r>
          </a:p>
          <a:p>
            <a:pPr marL="0" indent="0">
              <a:buNone/>
            </a:pPr>
            <a:endParaRPr lang="en-US" sz="3500" b="1" i="1" dirty="0">
              <a:solidFill>
                <a:srgbClr val="00B050"/>
              </a:solidFill>
            </a:endParaRPr>
          </a:p>
          <a:p>
            <a:pPr marL="0" indent="0">
              <a:buNone/>
            </a:pPr>
            <a:r>
              <a:rPr lang="en-US" sz="1600" dirty="0" smtClean="0"/>
              <a:t>A hybrid orchid is an orchid that has been pollinated from flowers by a nurseryman and can be flowers of the same genera or two totally different orchid flowers.</a:t>
            </a:r>
          </a:p>
          <a:p>
            <a:pPr marL="0" indent="0">
              <a:buNone/>
            </a:pPr>
            <a:r>
              <a:rPr lang="en-US" sz="1600" dirty="0" smtClean="0"/>
              <a:t>The orchids that are cross pollinated from the same species are known as </a:t>
            </a:r>
            <a:r>
              <a:rPr lang="en-US" sz="1600" b="1" dirty="0" smtClean="0"/>
              <a:t>cultivars.</a:t>
            </a:r>
          </a:p>
          <a:p>
            <a:pPr marL="0" indent="0">
              <a:buNone/>
            </a:pPr>
            <a:r>
              <a:rPr lang="en-US" sz="1600" dirty="0" smtClean="0"/>
              <a:t>Not all hybrids are man made. There are Australian native hybrids such as Dendrobium </a:t>
            </a:r>
            <a:r>
              <a:rPr lang="en-US" sz="1600" dirty="0" err="1" smtClean="0"/>
              <a:t>Delicatum</a:t>
            </a:r>
            <a:r>
              <a:rPr lang="en-US" sz="1600" dirty="0" smtClean="0"/>
              <a:t> and Dendrobium  </a:t>
            </a:r>
            <a:r>
              <a:rPr lang="en-US" sz="1600" dirty="0" err="1" smtClean="0"/>
              <a:t>Gracillimum</a:t>
            </a:r>
            <a:r>
              <a:rPr lang="en-US" sz="1600" dirty="0" smtClean="0"/>
              <a:t> that are found naturally in the wild and have also been bred as plantation grown orchids.                                                       </a:t>
            </a:r>
          </a:p>
          <a:p>
            <a:pPr marL="0" indent="0">
              <a:buNone/>
            </a:pPr>
            <a:r>
              <a:rPr lang="en-US" sz="1600" dirty="0" smtClean="0"/>
              <a:t>Seedlings from the same pod can have a color range from one parent to the other. Seeds from pods that produced seedlings when flowered can produced many different colored cultivars.</a:t>
            </a:r>
            <a:r>
              <a:rPr lang="en-AU" sz="1600" dirty="0" smtClean="0"/>
              <a:t> </a:t>
            </a:r>
          </a:p>
          <a:p>
            <a:pPr marL="0" indent="0">
              <a:buNone/>
            </a:pPr>
            <a:endParaRPr lang="en-AU"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1600" dirty="0" smtClean="0"/>
              <a:t>A typical hybrid is the Dendrobium </a:t>
            </a:r>
            <a:r>
              <a:rPr lang="en-US" sz="1600" dirty="0" err="1" smtClean="0"/>
              <a:t>Mousmee</a:t>
            </a:r>
            <a:r>
              <a:rPr lang="en-US" sz="1600" dirty="0" smtClean="0"/>
              <a:t>.</a:t>
            </a:r>
          </a:p>
          <a:p>
            <a:pPr marL="0" indent="0">
              <a:buNone/>
            </a:pPr>
            <a:endParaRPr lang="en-AU" sz="1600" dirty="0" smtClean="0"/>
          </a:p>
          <a:p>
            <a:pPr marL="0" indent="0">
              <a:buNone/>
            </a:pPr>
            <a:endParaRPr lang="en-US" sz="1600" dirty="0"/>
          </a:p>
          <a:p>
            <a:pPr marL="0" indent="0">
              <a:buNone/>
            </a:pPr>
            <a:endParaRPr lang="en-US" sz="1600" dirty="0" smtClean="0"/>
          </a:p>
          <a:p>
            <a:pPr marL="0" indent="0">
              <a:buNone/>
            </a:pPr>
            <a:endParaRPr lang="en-US" sz="1500" dirty="0" smtClean="0"/>
          </a:p>
          <a:p>
            <a:pPr marL="0" indent="0">
              <a:buNone/>
            </a:pPr>
            <a:r>
              <a:rPr lang="en-US" sz="1600" dirty="0" smtClean="0"/>
              <a:t>To distinguish between a species and a hybrid, the Australian Orchid Council has said, that when writing the orchid name a species orchid has a lower case letter and a hybrid is to have a capital. i.e. Dendrobium </a:t>
            </a:r>
            <a:r>
              <a:rPr lang="en-US" sz="1600" dirty="0" err="1" smtClean="0"/>
              <a:t>farmerii</a:t>
            </a:r>
            <a:r>
              <a:rPr lang="en-US" sz="1600" dirty="0" smtClean="0"/>
              <a:t> and Dendrobium </a:t>
            </a:r>
            <a:r>
              <a:rPr lang="en-US" sz="1600" dirty="0" err="1" smtClean="0"/>
              <a:t>Mousmee</a:t>
            </a:r>
            <a:r>
              <a:rPr lang="en-US" sz="1600" dirty="0" smtClean="0"/>
              <a:t>.</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3352804"/>
            <a:ext cx="2184324" cy="1452343"/>
          </a:xfrm>
          <a:prstGeom prst="rect">
            <a:avLst/>
          </a:prstGeom>
        </p:spPr>
      </p:pic>
    </p:spTree>
    <p:extLst>
      <p:ext uri="{BB962C8B-B14F-4D97-AF65-F5344CB8AC3E}">
        <p14:creationId xmlns:p14="http://schemas.microsoft.com/office/powerpoint/2010/main" val="2591641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Components of an Orchid</a:t>
            </a:r>
            <a:endParaRPr lang="en-AU" dirty="0"/>
          </a:p>
        </p:txBody>
      </p:sp>
      <p:pic>
        <p:nvPicPr>
          <p:cNvPr id="7" name="Content Placeholder 6"/>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0" y="1752600"/>
            <a:ext cx="2493963" cy="3429000"/>
          </a:xfrm>
        </p:spPr>
      </p:pic>
      <p:sp>
        <p:nvSpPr>
          <p:cNvPr id="6" name="Content Placeholder 5"/>
          <p:cNvSpPr>
            <a:spLocks noGrp="1"/>
          </p:cNvSpPr>
          <p:nvPr>
            <p:ph sz="quarter" idx="4294967295"/>
          </p:nvPr>
        </p:nvSpPr>
        <p:spPr>
          <a:xfrm>
            <a:off x="3810000" y="1676400"/>
            <a:ext cx="5334000" cy="4449763"/>
          </a:xfrm>
        </p:spPr>
        <p:txBody>
          <a:bodyPr>
            <a:normAutofit fontScale="92500" lnSpcReduction="10000"/>
          </a:bodyPr>
          <a:lstStyle/>
          <a:p>
            <a:r>
              <a:rPr lang="en-US" sz="1500" dirty="0" smtClean="0"/>
              <a:t>The </a:t>
            </a:r>
            <a:r>
              <a:rPr lang="en-US" sz="1500" dirty="0" smtClean="0">
                <a:solidFill>
                  <a:srgbClr val="00B050"/>
                </a:solidFill>
              </a:rPr>
              <a:t>ROOTS </a:t>
            </a:r>
            <a:r>
              <a:rPr lang="en-US" sz="1500" dirty="0" smtClean="0"/>
              <a:t>are generally a firm white color attached to the bottom of a pseudo-bulb and when actively growing have green tips at the end.</a:t>
            </a:r>
          </a:p>
          <a:p>
            <a:r>
              <a:rPr lang="en-US" sz="1500" dirty="0" smtClean="0"/>
              <a:t>The </a:t>
            </a:r>
            <a:r>
              <a:rPr lang="en-US" sz="1500" dirty="0" smtClean="0">
                <a:solidFill>
                  <a:srgbClr val="00B050"/>
                </a:solidFill>
              </a:rPr>
              <a:t>LEAD </a:t>
            </a:r>
            <a:r>
              <a:rPr lang="en-US" sz="1500" dirty="0" smtClean="0"/>
              <a:t>is the new shoots.</a:t>
            </a:r>
          </a:p>
          <a:p>
            <a:r>
              <a:rPr lang="en-US" sz="1500" dirty="0" smtClean="0"/>
              <a:t>The </a:t>
            </a:r>
            <a:r>
              <a:rPr lang="en-US" sz="1500" dirty="0" smtClean="0">
                <a:solidFill>
                  <a:srgbClr val="00B050"/>
                </a:solidFill>
              </a:rPr>
              <a:t>RHYZOME</a:t>
            </a:r>
            <a:r>
              <a:rPr lang="en-US" sz="1500" dirty="0" smtClean="0"/>
              <a:t> is the under ground stem that connects two pseudo-bulbs </a:t>
            </a:r>
          </a:p>
          <a:p>
            <a:r>
              <a:rPr lang="en-AU" sz="1500" dirty="0" smtClean="0"/>
              <a:t>The </a:t>
            </a:r>
            <a:r>
              <a:rPr lang="en-AU" sz="1500" dirty="0" smtClean="0">
                <a:solidFill>
                  <a:srgbClr val="00B050"/>
                </a:solidFill>
              </a:rPr>
              <a:t>BACK BULB </a:t>
            </a:r>
            <a:r>
              <a:rPr lang="en-AU" sz="1500" dirty="0" smtClean="0"/>
              <a:t>is a pseudo-bulb </a:t>
            </a:r>
            <a:r>
              <a:rPr lang="en-AU" sz="1500" dirty="0"/>
              <a:t>of an orchid that remains on the plant after the terminal growth has been removed as a division</a:t>
            </a:r>
            <a:r>
              <a:rPr lang="en-AU" sz="1500" dirty="0" smtClean="0"/>
              <a:t>.</a:t>
            </a:r>
          </a:p>
          <a:p>
            <a:r>
              <a:rPr lang="en-US" sz="1500" dirty="0" smtClean="0"/>
              <a:t>The </a:t>
            </a:r>
            <a:r>
              <a:rPr lang="en-US" sz="1500" dirty="0" smtClean="0">
                <a:solidFill>
                  <a:srgbClr val="00B050"/>
                </a:solidFill>
              </a:rPr>
              <a:t>PSEUDO-BULB</a:t>
            </a:r>
            <a:r>
              <a:rPr lang="en-US" sz="1500" dirty="0" smtClean="0"/>
              <a:t> is </a:t>
            </a:r>
            <a:r>
              <a:rPr lang="en-AU" sz="1500" dirty="0"/>
              <a:t>t</a:t>
            </a:r>
            <a:r>
              <a:rPr lang="en-AU" sz="1500" dirty="0" smtClean="0"/>
              <a:t>he </a:t>
            </a:r>
            <a:r>
              <a:rPr lang="en-AU" sz="1500" dirty="0"/>
              <a:t>storage organ found on sympodial </a:t>
            </a:r>
            <a:r>
              <a:rPr lang="en-AU" sz="1500" dirty="0" smtClean="0"/>
              <a:t>orchids.</a:t>
            </a:r>
          </a:p>
          <a:p>
            <a:r>
              <a:rPr lang="en-US" sz="1500" dirty="0" smtClean="0"/>
              <a:t>The </a:t>
            </a:r>
            <a:r>
              <a:rPr lang="en-US" sz="1500" dirty="0" smtClean="0">
                <a:solidFill>
                  <a:srgbClr val="00B050"/>
                </a:solidFill>
              </a:rPr>
              <a:t>SHEATH </a:t>
            </a:r>
            <a:r>
              <a:rPr lang="en-US" sz="1500" dirty="0" smtClean="0"/>
              <a:t>is the covering around a new flower.</a:t>
            </a:r>
          </a:p>
          <a:p>
            <a:r>
              <a:rPr lang="en-US" sz="1500" dirty="0" smtClean="0"/>
              <a:t>The </a:t>
            </a:r>
            <a:r>
              <a:rPr lang="en-US" sz="1500" dirty="0" smtClean="0">
                <a:solidFill>
                  <a:srgbClr val="00B050"/>
                </a:solidFill>
              </a:rPr>
              <a:t>LEAF</a:t>
            </a:r>
            <a:r>
              <a:rPr lang="en-US" sz="1500" dirty="0" smtClean="0"/>
              <a:t> is the part of an orchid where its primary function is photosynthesis and can be flat or round. </a:t>
            </a:r>
          </a:p>
          <a:p>
            <a:r>
              <a:rPr lang="en-AU" sz="1500" dirty="0">
                <a:solidFill>
                  <a:prstClr val="black"/>
                </a:solidFill>
              </a:rPr>
              <a:t>The </a:t>
            </a:r>
            <a:r>
              <a:rPr lang="en-AU" sz="1500" dirty="0">
                <a:solidFill>
                  <a:srgbClr val="00B050"/>
                </a:solidFill>
              </a:rPr>
              <a:t>INFLORESCENCE </a:t>
            </a:r>
            <a:r>
              <a:rPr lang="en-AU" sz="1500" dirty="0">
                <a:solidFill>
                  <a:prstClr val="black"/>
                </a:solidFill>
              </a:rPr>
              <a:t>is the flowering part of the plant. </a:t>
            </a:r>
            <a:endParaRPr lang="en-US" sz="1500" dirty="0" smtClean="0"/>
          </a:p>
          <a:p>
            <a:r>
              <a:rPr lang="en-US" sz="1500" dirty="0" smtClean="0"/>
              <a:t>The </a:t>
            </a:r>
            <a:r>
              <a:rPr lang="en-US" sz="1500" dirty="0" smtClean="0">
                <a:solidFill>
                  <a:srgbClr val="00B050"/>
                </a:solidFill>
              </a:rPr>
              <a:t>BUD </a:t>
            </a:r>
            <a:r>
              <a:rPr lang="en-US" sz="1500" dirty="0" smtClean="0"/>
              <a:t>it the new flower that has not opened.</a:t>
            </a:r>
            <a:r>
              <a:rPr lang="en-AU" sz="1500" dirty="0" smtClean="0"/>
              <a:t> </a:t>
            </a:r>
          </a:p>
          <a:p>
            <a:pPr lvl="0"/>
            <a:r>
              <a:rPr lang="en-AU" sz="1500" dirty="0" smtClean="0"/>
              <a:t>The </a:t>
            </a:r>
            <a:r>
              <a:rPr lang="en-AU" sz="1500" dirty="0" smtClean="0">
                <a:solidFill>
                  <a:srgbClr val="00B050"/>
                </a:solidFill>
              </a:rPr>
              <a:t>BLOOMS</a:t>
            </a:r>
            <a:r>
              <a:rPr lang="en-AU" sz="1500" dirty="0" smtClean="0"/>
              <a:t> </a:t>
            </a:r>
            <a:r>
              <a:rPr lang="en-AU" sz="1500" dirty="0"/>
              <a:t> </a:t>
            </a:r>
            <a:r>
              <a:rPr lang="en-AU" sz="1600" dirty="0" smtClean="0">
                <a:solidFill>
                  <a:prstClr val="black"/>
                </a:solidFill>
              </a:rPr>
              <a:t>are </a:t>
            </a:r>
            <a:r>
              <a:rPr lang="en-AU" sz="1600" dirty="0">
                <a:solidFill>
                  <a:prstClr val="black"/>
                </a:solidFill>
              </a:rPr>
              <a:t>the actual flowers once they are open.</a:t>
            </a:r>
            <a:endParaRPr lang="en-AU" sz="1500" dirty="0">
              <a:solidFill>
                <a:prstClr val="black"/>
              </a:solidFill>
            </a:endParaRPr>
          </a:p>
          <a:p>
            <a:pPr marL="0" indent="0">
              <a:buNone/>
            </a:pPr>
            <a:r>
              <a:rPr lang="en-AU" sz="1500" dirty="0"/>
              <a:t>       </a:t>
            </a:r>
            <a:br>
              <a:rPr lang="en-AU" sz="1500" dirty="0"/>
            </a:br>
            <a:r>
              <a:rPr lang="en-AU" sz="1500" dirty="0"/>
              <a:t/>
            </a:r>
            <a:br>
              <a:rPr lang="en-AU" sz="1500" dirty="0"/>
            </a:br>
            <a:r>
              <a:rPr lang="en-AU" sz="1600" dirty="0">
                <a:latin typeface="tahoma"/>
              </a:rPr>
              <a:t> </a:t>
            </a:r>
            <a:endParaRPr lang="en-AU" sz="1500" dirty="0"/>
          </a:p>
        </p:txBody>
      </p:sp>
    </p:spTree>
    <p:extLst>
      <p:ext uri="{BB962C8B-B14F-4D97-AF65-F5344CB8AC3E}">
        <p14:creationId xmlns:p14="http://schemas.microsoft.com/office/powerpoint/2010/main" val="143575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Components of an Orchid flower</a:t>
            </a:r>
            <a:endParaRPr lang="en-AU" dirty="0"/>
          </a:p>
        </p:txBody>
      </p:sp>
      <p:pic>
        <p:nvPicPr>
          <p:cNvPr id="7" name="Content Placeholder 6"/>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0" y="2514600"/>
            <a:ext cx="3514725" cy="1828800"/>
          </a:xfrm>
        </p:spPr>
      </p:pic>
      <p:sp>
        <p:nvSpPr>
          <p:cNvPr id="6" name="Content Placeholder 5"/>
          <p:cNvSpPr>
            <a:spLocks noGrp="1"/>
          </p:cNvSpPr>
          <p:nvPr>
            <p:ph sz="quarter" idx="4294967295"/>
          </p:nvPr>
        </p:nvSpPr>
        <p:spPr>
          <a:xfrm>
            <a:off x="3962400" y="1752600"/>
            <a:ext cx="5181600" cy="4408488"/>
          </a:xfrm>
        </p:spPr>
        <p:txBody>
          <a:bodyPr/>
          <a:lstStyle/>
          <a:p>
            <a:r>
              <a:rPr lang="en-AU" sz="1500" dirty="0">
                <a:solidFill>
                  <a:schemeClr val="accent2"/>
                </a:solidFill>
              </a:rPr>
              <a:t>The orchid </a:t>
            </a:r>
            <a:r>
              <a:rPr lang="en-AU" sz="1500" dirty="0" smtClean="0">
                <a:solidFill>
                  <a:schemeClr val="accent2"/>
                </a:solidFill>
              </a:rPr>
              <a:t>flower </a:t>
            </a:r>
            <a:r>
              <a:rPr lang="en-AU" sz="1500" dirty="0" smtClean="0"/>
              <a:t>has </a:t>
            </a:r>
            <a:r>
              <a:rPr lang="en-AU" sz="1500" dirty="0"/>
              <a:t>three sepals, one dorsal sepal at the top and two lateral sepals one on each side. Three petals, one on each side and the lower lip, also called the labellum. The column and anther cap are the reproductive area of the flower</a:t>
            </a:r>
            <a:r>
              <a:rPr lang="en-AU" dirty="0" smtClean="0"/>
              <a:t>.</a:t>
            </a:r>
          </a:p>
          <a:p>
            <a:r>
              <a:rPr lang="en-AU" sz="1500" dirty="0">
                <a:solidFill>
                  <a:schemeClr val="accent2"/>
                </a:solidFill>
              </a:rPr>
              <a:t>The inflorescence </a:t>
            </a:r>
            <a:r>
              <a:rPr lang="en-AU" sz="1500" dirty="0"/>
              <a:t>includes the whole flower </a:t>
            </a:r>
            <a:r>
              <a:rPr lang="en-AU" sz="1500" dirty="0" smtClean="0"/>
              <a:t>raceme, spike </a:t>
            </a:r>
            <a:r>
              <a:rPr lang="en-AU" sz="1500" dirty="0"/>
              <a:t>or stem </a:t>
            </a:r>
            <a:r>
              <a:rPr lang="en-AU" sz="1500" dirty="0" smtClean="0"/>
              <a:t>where </a:t>
            </a:r>
            <a:r>
              <a:rPr lang="en-AU" sz="1500" dirty="0"/>
              <a:t>the flowers emerge</a:t>
            </a:r>
            <a:r>
              <a:rPr lang="en-AU" sz="1500" dirty="0" smtClean="0"/>
              <a:t>.</a:t>
            </a:r>
            <a:endParaRPr lang="en-AU" sz="1600" dirty="0" smtClean="0"/>
          </a:p>
          <a:p>
            <a:r>
              <a:rPr lang="en-US" sz="1600" dirty="0" smtClean="0">
                <a:solidFill>
                  <a:schemeClr val="accent2"/>
                </a:solidFill>
              </a:rPr>
              <a:t>The Anther </a:t>
            </a:r>
            <a:r>
              <a:rPr lang="en-US" sz="1600" dirty="0" smtClean="0"/>
              <a:t>is the part of the flower that carries the pollen.</a:t>
            </a:r>
          </a:p>
          <a:p>
            <a:r>
              <a:rPr lang="en-AU" sz="1600" dirty="0" smtClean="0">
                <a:solidFill>
                  <a:schemeClr val="accent2"/>
                </a:solidFill>
              </a:rPr>
              <a:t>The Column </a:t>
            </a:r>
            <a:r>
              <a:rPr lang="en-AU" sz="1600" dirty="0" smtClean="0"/>
              <a:t>is the </a:t>
            </a:r>
            <a:r>
              <a:rPr lang="en-AU" sz="1600" dirty="0"/>
              <a:t>reproductive organ unique in the orchid family that contains both female and male parts</a:t>
            </a:r>
            <a:r>
              <a:rPr lang="en-AU" sz="1600" dirty="0" smtClean="0"/>
              <a:t>.</a:t>
            </a:r>
          </a:p>
          <a:p>
            <a:r>
              <a:rPr lang="en-US" sz="1600" dirty="0" smtClean="0">
                <a:solidFill>
                  <a:schemeClr val="accent2"/>
                </a:solidFill>
              </a:rPr>
              <a:t>The Raceme </a:t>
            </a:r>
            <a:r>
              <a:rPr lang="en-AU" sz="1600" dirty="0" smtClean="0"/>
              <a:t>is a  </a:t>
            </a:r>
            <a:r>
              <a:rPr lang="en-AU" sz="1600" dirty="0"/>
              <a:t>type of flowering shoot </a:t>
            </a:r>
            <a:r>
              <a:rPr lang="en-AU" sz="1600" dirty="0" smtClean="0"/>
              <a:t> </a:t>
            </a:r>
            <a:r>
              <a:rPr lang="en-AU" sz="1600" dirty="0"/>
              <a:t>in which the growing region at the tip of the flower stalk continues to produce new flower buds during </a:t>
            </a:r>
            <a:r>
              <a:rPr lang="en-AU" sz="1600"/>
              <a:t>growth</a:t>
            </a:r>
            <a:r>
              <a:rPr lang="en-AU" sz="1600" smtClean="0"/>
              <a:t>.</a:t>
            </a:r>
          </a:p>
          <a:p>
            <a:r>
              <a:rPr lang="en-AU" sz="1600" smtClean="0"/>
              <a:t> </a:t>
            </a:r>
            <a:r>
              <a:rPr lang="en-AU" sz="1600" dirty="0">
                <a:solidFill>
                  <a:schemeClr val="accent2"/>
                </a:solidFill>
              </a:rPr>
              <a:t>The </a:t>
            </a:r>
            <a:r>
              <a:rPr lang="en-AU" sz="1600" dirty="0" smtClean="0">
                <a:solidFill>
                  <a:schemeClr val="accent2"/>
                </a:solidFill>
              </a:rPr>
              <a:t>Bloom </a:t>
            </a:r>
            <a:r>
              <a:rPr lang="en-AU" sz="1600" dirty="0" smtClean="0"/>
              <a:t>is the </a:t>
            </a:r>
            <a:r>
              <a:rPr lang="en-AU" sz="1600" dirty="0"/>
              <a:t>actual flowers once they are open</a:t>
            </a:r>
            <a:r>
              <a:rPr lang="en-AU" sz="1000" dirty="0"/>
              <a:t>.</a:t>
            </a:r>
            <a:endParaRPr lang="en-AU" sz="900" dirty="0"/>
          </a:p>
        </p:txBody>
      </p:sp>
    </p:spTree>
    <p:extLst>
      <p:ext uri="{BB962C8B-B14F-4D97-AF65-F5344CB8AC3E}">
        <p14:creationId xmlns:p14="http://schemas.microsoft.com/office/powerpoint/2010/main" val="552674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172200"/>
          </a:xfrm>
        </p:spPr>
        <p:txBody>
          <a:bodyPr>
            <a:normAutofit fontScale="90000"/>
          </a:bodyPr>
          <a:lstStyle/>
          <a:p>
            <a:r>
              <a:rPr lang="en-AU" dirty="0" smtClean="0">
                <a:solidFill>
                  <a:schemeClr val="accent1"/>
                </a:solidFill>
              </a:rPr>
              <a:t>Orchid containers or pots.</a:t>
            </a:r>
            <a:r>
              <a:rPr lang="en-AU" dirty="0">
                <a:solidFill>
                  <a:schemeClr val="accent1"/>
                </a:solidFill>
              </a:rPr>
              <a:t/>
            </a:r>
            <a:br>
              <a:rPr lang="en-AU" dirty="0">
                <a:solidFill>
                  <a:schemeClr val="accent1"/>
                </a:solidFill>
              </a:rPr>
            </a:br>
            <a:r>
              <a:rPr lang="en-AU" sz="2000" dirty="0" smtClean="0"/>
              <a:t>There are many different shapes, designs and materials for Orchid pots depending upon the species or hybrids and where they are  grown.                                                                                                                                                        </a:t>
            </a:r>
            <a:br>
              <a:rPr lang="en-AU" sz="2000" dirty="0" smtClean="0"/>
            </a:br>
            <a:r>
              <a:rPr lang="en-AU" sz="2000" dirty="0" smtClean="0"/>
              <a:t> </a:t>
            </a:r>
            <a:br>
              <a:rPr lang="en-AU" sz="2000" dirty="0" smtClean="0"/>
            </a:br>
            <a:r>
              <a:rPr lang="en-AU" sz="2000" dirty="0">
                <a:solidFill>
                  <a:prstClr val="black"/>
                </a:solidFill>
              </a:rPr>
              <a:t>Some typical examples are shown below:-                                                                                                           </a:t>
            </a:r>
            <a:br>
              <a:rPr lang="en-AU" sz="2000" dirty="0">
                <a:solidFill>
                  <a:prstClr val="black"/>
                </a:solidFill>
              </a:rPr>
            </a:br>
            <a:r>
              <a:rPr lang="en-AU" sz="2000" dirty="0">
                <a:solidFill>
                  <a:prstClr val="black"/>
                </a:solidFill>
              </a:rPr>
              <a:t> Hanging baskets made with a coir lining</a:t>
            </a:r>
            <a:r>
              <a:rPr lang="en-AU" sz="2000" dirty="0"/>
              <a:t/>
            </a:r>
            <a:br>
              <a:rPr lang="en-AU" sz="2000" dirty="0"/>
            </a:br>
            <a:r>
              <a:rPr lang="en-AU" sz="2000" dirty="0" smtClean="0"/>
              <a:t/>
            </a:r>
            <a:br>
              <a:rPr lang="en-AU" sz="2000" dirty="0" smtClean="0"/>
            </a:br>
            <a:r>
              <a:rPr lang="en-AU" sz="2000" dirty="0" smtClean="0"/>
              <a:t/>
            </a:r>
            <a:br>
              <a:rPr lang="en-AU" sz="2000" dirty="0" smtClean="0"/>
            </a:br>
            <a:r>
              <a:rPr lang="en-AU" sz="2000" dirty="0" smtClean="0"/>
              <a:t>Timber slated hanging baskets.</a:t>
            </a:r>
            <a:br>
              <a:rPr lang="en-AU" sz="2000" dirty="0" smtClean="0"/>
            </a:br>
            <a:r>
              <a:rPr lang="en-AU" sz="2000" dirty="0"/>
              <a:t/>
            </a:r>
            <a:br>
              <a:rPr lang="en-AU" sz="2000" dirty="0"/>
            </a:br>
            <a:r>
              <a:rPr lang="en-AU" sz="2000" dirty="0" smtClean="0"/>
              <a:t/>
            </a:r>
            <a:br>
              <a:rPr lang="en-AU" sz="2000" dirty="0" smtClean="0"/>
            </a:br>
            <a:r>
              <a:rPr lang="en-AU" sz="2000" dirty="0"/>
              <a:t/>
            </a:r>
            <a:br>
              <a:rPr lang="en-AU" sz="2000" dirty="0"/>
            </a:br>
            <a:r>
              <a:rPr lang="en-AU" sz="2000" dirty="0" smtClean="0"/>
              <a:t>Squat black plastic pots.</a:t>
            </a:r>
            <a:br>
              <a:rPr lang="en-AU" sz="2000" dirty="0" smtClean="0"/>
            </a:br>
            <a:r>
              <a:rPr lang="en-AU" sz="2000" dirty="0"/>
              <a:t/>
            </a:r>
            <a:br>
              <a:rPr lang="en-AU" sz="2000" dirty="0"/>
            </a:br>
            <a:r>
              <a:rPr lang="en-AU" sz="2000" dirty="0" smtClean="0"/>
              <a:t/>
            </a:r>
            <a:br>
              <a:rPr lang="en-AU" sz="2000" dirty="0" smtClean="0"/>
            </a:br>
            <a:r>
              <a:rPr lang="en-AU" sz="2000" dirty="0"/>
              <a:t/>
            </a:r>
            <a:br>
              <a:rPr lang="en-AU" sz="2000" dirty="0"/>
            </a:br>
            <a:r>
              <a:rPr lang="en-AU" sz="2000" dirty="0" smtClean="0"/>
              <a:t> Terracotta or Ceramic coloured pots.</a:t>
            </a:r>
            <a:br>
              <a:rPr lang="en-AU" sz="2000" dirty="0" smtClean="0"/>
            </a:br>
            <a:r>
              <a:rPr lang="en-AU" sz="2000" dirty="0"/>
              <a:t/>
            </a:r>
            <a:br>
              <a:rPr lang="en-AU" sz="2000" dirty="0"/>
            </a:br>
            <a:r>
              <a:rPr lang="en-AU" sz="2000" dirty="0" smtClean="0"/>
              <a:t/>
            </a:r>
            <a:br>
              <a:rPr lang="en-AU" sz="2000" dirty="0" smtClean="0"/>
            </a:br>
            <a:r>
              <a:rPr lang="en-AU" sz="2000" dirty="0"/>
              <a:t/>
            </a:r>
            <a:br>
              <a:rPr lang="en-AU" sz="2000" dirty="0"/>
            </a:br>
            <a:r>
              <a:rPr lang="en-AU" sz="2000" dirty="0" smtClean="0"/>
              <a:t>Water well pots having an internal lip to retain a small amount of water.</a:t>
            </a:r>
            <a:br>
              <a:rPr lang="en-AU" sz="2000" dirty="0" smtClean="0"/>
            </a:br>
            <a:r>
              <a:rPr lang="en-AU" sz="2000" dirty="0"/>
              <a:t/>
            </a:r>
            <a:br>
              <a:rPr lang="en-AU" sz="2000" dirty="0"/>
            </a:br>
            <a:r>
              <a:rPr lang="en-AU" sz="2000" dirty="0" smtClean="0"/>
              <a:t/>
            </a:r>
            <a:br>
              <a:rPr lang="en-AU" sz="2000" dirty="0" smtClean="0"/>
            </a:br>
            <a:r>
              <a:rPr lang="en-AU" sz="2000" dirty="0" smtClean="0"/>
              <a:t/>
            </a:r>
            <a:br>
              <a:rPr lang="en-AU" sz="2000" dirty="0" smtClean="0"/>
            </a:br>
            <a:r>
              <a:rPr lang="en-AU" sz="2000" dirty="0"/>
              <a:t/>
            </a:r>
            <a:br>
              <a:rPr lang="en-AU" sz="2000" dirty="0"/>
            </a:br>
            <a:endParaRPr lang="en-AU" sz="2000" dirty="0"/>
          </a:p>
        </p:txBody>
      </p:sp>
      <p:pic>
        <p:nvPicPr>
          <p:cNvPr id="3" name="Picture 2" descr="K:\Photographs\Photographs from Pentax K3\Pentax K3 1001 to 2000\IMGP17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0426" y="2590800"/>
            <a:ext cx="1371600" cy="9143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90459" y="4724464"/>
            <a:ext cx="1371599" cy="9119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98323" y="1524000"/>
            <a:ext cx="1388146" cy="922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90459" y="3657605"/>
            <a:ext cx="1371599" cy="912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650" y="1524000"/>
            <a:ext cx="139065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212" y="25908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9650" y="3657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212" y="4745067"/>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925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2323</Words>
  <Application>Microsoft Office PowerPoint</Application>
  <PresentationFormat>On-screen Show (4:3)</PresentationFormat>
  <Paragraphs>219</Paragraphs>
  <Slides>36</Slides>
  <Notes>0</Notes>
  <HiddenSlides>0</HiddenSlides>
  <MMClips>0</MMClips>
  <ScaleCrop>false</ScaleCrop>
  <HeadingPairs>
    <vt:vector size="4" baseType="variant">
      <vt:variant>
        <vt:lpstr>Theme</vt:lpstr>
      </vt:variant>
      <vt:variant>
        <vt:i4>12</vt:i4>
      </vt:variant>
      <vt:variant>
        <vt:lpstr>Slide Titles</vt:lpstr>
      </vt:variant>
      <vt:variant>
        <vt:i4>36</vt:i4>
      </vt:variant>
    </vt:vector>
  </HeadingPairs>
  <TitlesOfParts>
    <vt:vector size="48" baseType="lpstr">
      <vt:lpstr>Office Theme</vt:lpstr>
      <vt:lpstr>2_Office Theme</vt:lpstr>
      <vt:lpstr>1_Office Theme</vt:lpstr>
      <vt:lpstr>3_Office Theme</vt:lpstr>
      <vt:lpstr>5_Office Theme</vt:lpstr>
      <vt:lpstr>6_Office Theme</vt:lpstr>
      <vt:lpstr>9_Office Theme</vt:lpstr>
      <vt:lpstr>7_Office Theme</vt:lpstr>
      <vt:lpstr>8_Office Theme</vt:lpstr>
      <vt:lpstr>4_Office Theme</vt:lpstr>
      <vt:lpstr>10_Office Theme</vt:lpstr>
      <vt:lpstr>11_Office Theme</vt:lpstr>
      <vt:lpstr>Orchids for New Growers By Gary Hodder</vt:lpstr>
      <vt:lpstr>Orchid facts</vt:lpstr>
      <vt:lpstr>Cattleya Orchids</vt:lpstr>
      <vt:lpstr>Orchids, Types, Varieties, Cultivars and Terminology </vt:lpstr>
      <vt:lpstr>Some typical species of orchids growing in their natural habitat</vt:lpstr>
      <vt:lpstr>PowerPoint Presentation</vt:lpstr>
      <vt:lpstr>Components of an Orchid</vt:lpstr>
      <vt:lpstr>Components of an Orchid flower</vt:lpstr>
      <vt:lpstr>Orchid containers or pots. There are many different shapes, designs and materials for Orchid pots depending upon the species or hybrids and where they are  grown.                                                                                                                                                           Some typical examples are shown below:-                                                                                                             Hanging baskets made with a coir lining   Timber slated hanging baskets.    Squat black plastic pots.     Terracotta or Ceramic coloured pots.    Water well pots having an internal lip to retain a small amount of water.     </vt:lpstr>
      <vt:lpstr>Not all orchids need to be grown in containers as some growers like to their orchids growing many different ways such as :- on tree stumps or tree branches. on course bark or tree fern slabs. On cork slabs. </vt:lpstr>
      <vt:lpstr>Potting Media Used for Orchids. There are many potting materials used by Nurserymen and Hobby Growers and these include some of the following:-  . Pine Bark . Charcoal . Scoria ( Volcanic rock) . Perlite . Crushed Limestone . Agricultural foam . Moss such as Sphagnum Moss or Bush Moss  The main reason why a lot of these products are used is to open up the media to allow air to circulate to prevent water collecting and causing root rot. If the air flow to the root system is stifled long enough, the gas exchange is compromised, and the roots die due to a combination of suffocation from the lack of oxygen, and poisoning by its own waste gases. Once the root tissue dies, the natural resistance to pathogens is eliminated, and the roots will rot. These roots will be brown very soft and squashy. Rather than suffocating our plants at each watering, the better approach is to prevent the extensive occurrence of bridging water in our potting media, and keeping the spaces larger is the key:  </vt:lpstr>
      <vt:lpstr>Treating of bark for an orchid potting mix.</vt:lpstr>
      <vt:lpstr>  Fertilizers Fertilizer types There are basically two different types of orchid fertilizers. When choosing a fertilizer always read the label for   N. P. K. ratio  The N-P-K ratio, the percentage the product contains by volume of nitrogen (chemical symbol N), phosphorus (P), and potassium (K). A 19-2.5-17 fertilizer, for example, contains 19% nitrogen, 2.5% phosphorus, and 17% potassium. Organic Fertilizers.   Naturally occurring organic fertilizers include animal wastes from meat processing, peat, manure and vegetable matter. These fertilizers depend upon the micro organisms to break them down and release the essential nutrients. Organic nutrients are rich in phosphorous, nitrogen, and potassium,  but in unequal proportions. The big problem however  is the  natural occurring enzymes  break down the bark potting media, quicker than chemical fertilizers. REMEMBER ONLY FERTILIZE IN THE GROWING OR FLOWERING PERIOD.   </vt:lpstr>
      <vt:lpstr>PowerPoint Presentation</vt:lpstr>
      <vt:lpstr>Fertilizing of my orchids. Fertilizing orchids is an essential part of growing good plants. I use a variety of chemicals for different results. Besides the application of a chemical fertilizer  every 10 days in the growing and flowering periods, I also use a combination of Epsom Salts (75gm per 100 litres of water) and Condy’s Crystals (5gm per 100 litre of water) at least twice a year in the spring and in the autum. Also twice a year I use 50% Dolimite and 50% Blood and Bone which is sprinkled over the foliage and pots just prior to rain, but if the rain does not wash all the residue into the potting media then I use the hose to water to remove the remaining residue. This is to readjust the pH and sweeten the freshness of the growing media.             </vt:lpstr>
      <vt:lpstr>The photographs below show the results of fertilizing. All 4 seedlings are from the same pod and the plants fed in different ways. The plants were all Den speciosum var. speciosum “Dreamtime” crossed with Den speciosum var. speciosum “Heather” AM/ANOS and were obtained from Ross &amp; Ronda at Cedarvale Orchids at the Southern Orchid Spectacular in 2016. The pot on the left was given no fertilizer at all.  The next pot was only given Blood and Bone on top of the potting media.  Then the 3rd pot was fed with a fertilizer readily available to the general public, mixed with water and sprayed on the plant. The last plant was fed with a specialised commercially available fertilizer, having an N.P.K. 19:2.5:17 plus trace elements but is not available to the general public. This was mixed with water and sprayed on the plant.  </vt:lpstr>
      <vt:lpstr>Watering  More orchids die by incorrect watering than any other cause. Water your orchids only when they need it. Plants need water for the process of photosynthesis. They need water when they are in active growth and they need water when they are transpiring heavily. From this it could be said that for plants under shade-house conditions, it is almost impossible to over-water in summer and conversely it is almost impossible to under water in winter. This is assuming of course that the orchids have adequate  drainage. Water should never be able to pool in pots. Here are some precautions to overcome problems with watering of orchids. 1) Never water any orchids when the ambient temperature is above 27 degrees C. The best method is to wet the ground under the benching, this will increase the humidity and cool the plants down.  2) Never water an orchid if the ambient temperature is below 10 degrees C. Some orchids don’t mind being cold. They don’t mind being wet but when you combine the two ie. cold and wet it is a disaster and chances are that they will die. 3) Never allow water to collect in the new growth where the leaves join the canes as the water will pool and fungus will develop and this area will go black and the leaf will die and drop off. 4) With Phalaenopsis orchids it is better to immerse the pot in an ice cream container so that the water only reaches just below the level of the potting media top level for half an hour then let it drain. This will prevent crown rot which will kill the orchid.</vt:lpstr>
      <vt:lpstr>This section is directed to the novice members of the Orchid Society.</vt:lpstr>
      <vt:lpstr>            Re-potting of an orchid. Orchids can be re-potted in several ways. Firstly they can be potted on, where the plant is removed from the pot and placed into a larger pot. The second method is where the plant is removed from the pot and cut into many divisions all being re-potted into individual pots, or in some cases they can be secured to bark or cork. But remembering not to select a pot much bigger than the individual plant. Once an orchid is re-potted, it is essential that it be re-potted every two to three years as the media becomes “stale” over time, the media breaks down increasing the P H and the media in the case of bark, becomes dirt and the roots are unable to breathe. The roots smother killing the orchid, as they  require oxygen to survive. Re-potting should take place when the roots are actively growing indicated by the green root tips as can be seen below. This time is generally after flowering.</vt:lpstr>
      <vt:lpstr>   Problems that affect Orchid growth</vt:lpstr>
      <vt:lpstr>When spraying chemicals onto orchids always remember the following hints:-</vt:lpstr>
      <vt:lpstr>                         Virus</vt:lpstr>
      <vt:lpstr>You cannot do anything about a plant once it is infested with virus. There is no treatment and no cure, so you must at least isolate an infected plant from non-infected plants, and preferably destroy it by burning or wrapping it in plastic placing in the garbage bin and not the recycled bin.</vt:lpstr>
      <vt:lpstr>ORCHID CULTIVARS</vt:lpstr>
      <vt:lpstr>Ways to increase your orchid collection</vt:lpstr>
      <vt:lpstr>The way the Asians increase their orchids</vt:lpstr>
      <vt:lpstr>They then water all the new cuttings with a solution made up from :- one teaspoon MSG half teaspoon honey 200 ml hot water This is then stirred and allowed to cool. Banana peel is then cut into 3cm lengths and placed in a bottle and covered with water then allowed to sit for 1 week. They are then mixed together and sprayed over the orchid.  </vt:lpstr>
      <vt:lpstr>Banana peels contain lots of nutrients, including potassium, phosphorus, magnesium and calcium.   For fertilizer they place Banana peel in the sun and allow then to fully dry until they are totally black and dehydrated. These dried skins are then put through a hammer mill and the powder is placed on top of the potting media about 12mm thick.</vt:lpstr>
      <vt:lpstr>Although banana peels have a high concentration of potassium, fresh banana peels should never be used on orchid due to the ethylene gas that is given off which poisons the Orchid and then eventually over a period of time dies.</vt:lpstr>
      <vt:lpstr>    Simple method of increasing your collection for Dendrobiums</vt:lpstr>
      <vt:lpstr>Australian Orchid Council Awards</vt:lpstr>
      <vt:lpstr>PowerPoint Presentation</vt:lpstr>
      <vt:lpstr>PowerPoint Presentation</vt:lpstr>
      <vt:lpstr>PowerPoint Presentation</vt:lpstr>
      <vt:lpstr>PowerPoint Presentation</vt:lpstr>
      <vt:lpstr>                ACKNOWLEDGEMENT I would like to acknowledge the following people as without their help and assistance this presentation would not have been possible.                                                                                                                                                                                                                                                                                                                                                                                                                                                                                                                                                                                                                                                                                                                                                                                                                                                                                                                                                      The Late Mr Alan Merriman.          Mirann Orchids Blue Mountains N.S.W.                                                         Mr Graeme Davies.                                  Thank you for your attention and interest                                     THE END.f1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Orchids for beginners</dc:title>
  <dc:creator>Terry</dc:creator>
  <cp:lastModifiedBy>Terry</cp:lastModifiedBy>
  <cp:revision>40</cp:revision>
  <dcterms:created xsi:type="dcterms:W3CDTF">2022-07-12T23:19:31Z</dcterms:created>
  <dcterms:modified xsi:type="dcterms:W3CDTF">2023-01-13T10:57:40Z</dcterms:modified>
</cp:coreProperties>
</file>